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4"/>
  </p:notesMasterIdLst>
  <p:handoutMasterIdLst>
    <p:handoutMasterId r:id="rId25"/>
  </p:handoutMasterIdLst>
  <p:sldIdLst>
    <p:sldId id="256" r:id="rId2"/>
    <p:sldId id="257" r:id="rId3"/>
    <p:sldId id="261" r:id="rId4"/>
    <p:sldId id="260" r:id="rId5"/>
    <p:sldId id="259" r:id="rId6"/>
    <p:sldId id="276" r:id="rId7"/>
    <p:sldId id="285" r:id="rId8"/>
    <p:sldId id="277" r:id="rId9"/>
    <p:sldId id="278" r:id="rId10"/>
    <p:sldId id="279" r:id="rId11"/>
    <p:sldId id="280" r:id="rId12"/>
    <p:sldId id="282" r:id="rId13"/>
    <p:sldId id="286" r:id="rId14"/>
    <p:sldId id="262" r:id="rId15"/>
    <p:sldId id="264" r:id="rId16"/>
    <p:sldId id="265" r:id="rId17"/>
    <p:sldId id="267" r:id="rId18"/>
    <p:sldId id="268" r:id="rId19"/>
    <p:sldId id="273" r:id="rId20"/>
    <p:sldId id="283" r:id="rId21"/>
    <p:sldId id="275"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709" autoAdjust="0"/>
  </p:normalViewPr>
  <p:slideViewPr>
    <p:cSldViewPr>
      <p:cViewPr varScale="1">
        <p:scale>
          <a:sx n="75" d="100"/>
          <a:sy n="75" d="100"/>
        </p:scale>
        <p:origin x="1194" y="66"/>
      </p:cViewPr>
      <p:guideLst>
        <p:guide orient="horz" pos="2160"/>
        <p:guide pos="2880"/>
      </p:guideLst>
    </p:cSldViewPr>
  </p:slideViewPr>
  <p:outlineViewPr>
    <p:cViewPr>
      <p:scale>
        <a:sx n="33" d="100"/>
        <a:sy n="33" d="100"/>
      </p:scale>
      <p:origin x="24" y="388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DD1BE5-5F47-44AA-B2BA-4E30DEDBB3F4}" type="datetimeFigureOut">
              <a:rPr lang="en-US" smtClean="0"/>
              <a:pPr/>
              <a:t>12/27/2014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A201D7-517F-4B1E-94F0-50A39C4A37A3}" type="slidenum">
              <a:rPr lang="en-US" smtClean="0"/>
              <a:pPr/>
              <a:t>‹#›</a:t>
            </a:fld>
            <a:endParaRPr lang="en-US"/>
          </a:p>
        </p:txBody>
      </p:sp>
    </p:spTree>
    <p:extLst>
      <p:ext uri="{BB962C8B-B14F-4D97-AF65-F5344CB8AC3E}">
        <p14:creationId xmlns:p14="http://schemas.microsoft.com/office/powerpoint/2010/main" val="373196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F79CF-750D-4E81-A50E-B289D5E0DA91}" type="datetimeFigureOut">
              <a:rPr lang="en-US" smtClean="0"/>
              <a:pPr/>
              <a:t>12/27/2014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51BB0-D995-4C89-BB4D-5FFFCB645047}" type="slidenum">
              <a:rPr lang="en-US" smtClean="0"/>
              <a:pPr/>
              <a:t>‹#›</a:t>
            </a:fld>
            <a:endParaRPr lang="en-US"/>
          </a:p>
        </p:txBody>
      </p:sp>
    </p:spTree>
    <p:extLst>
      <p:ext uri="{BB962C8B-B14F-4D97-AF65-F5344CB8AC3E}">
        <p14:creationId xmlns:p14="http://schemas.microsoft.com/office/powerpoint/2010/main" val="41452717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651BB0-D995-4C89-BB4D-5FFFCB645047}" type="slidenum">
              <a:rPr lang="en-US" smtClean="0"/>
              <a:pPr/>
              <a:t>1</a:t>
            </a:fld>
            <a:endParaRPr lang="en-US"/>
          </a:p>
        </p:txBody>
      </p:sp>
    </p:spTree>
    <p:extLst>
      <p:ext uri="{BB962C8B-B14F-4D97-AF65-F5344CB8AC3E}">
        <p14:creationId xmlns:p14="http://schemas.microsoft.com/office/powerpoint/2010/main" val="317485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1CAD49-871C-458D-ABB1-44DC494ECB1A}" type="datetime1">
              <a:rPr lang="en-US" smtClean="0"/>
              <a:pPr/>
              <a:t>12/27/2014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D6C46F5-2D90-4729-8252-89020DDF48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C9060-B7CD-401D-88D1-92E37432837F}"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C46F5-2D90-4729-8252-89020DDF48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B879B-35CA-41EF-807D-9C9B21D574FC}"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C46F5-2D90-4729-8252-89020DDF48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31232B-D699-4F54-B091-8A4B91A9132B}"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C46F5-2D90-4729-8252-89020DDF48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E07E1D-F9AF-403B-B737-E383F2655F98}"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C46F5-2D90-4729-8252-89020DDF48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655600-42AC-4342-9737-52A2A5D5F49F}"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C46F5-2D90-4729-8252-89020DDF48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B38EA5-A7CA-4667-B3A6-3BE137F1EA6E}" type="datetime1">
              <a:rPr lang="en-US" smtClean="0"/>
              <a:pPr/>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C46F5-2D90-4729-8252-89020DDF48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39645C-4FCC-41A5-873B-1F50700567E6}" type="datetime1">
              <a:rPr lang="en-US" smtClean="0"/>
              <a:pPr/>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C46F5-2D90-4729-8252-89020DDF48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190F6-2E76-4C5B-8FB3-D173260CAF6F}" type="datetime1">
              <a:rPr lang="en-US" smtClean="0"/>
              <a:pPr/>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C46F5-2D90-4729-8252-89020DDF48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482CD5-05B6-4F2A-91F6-44CF391BF591}"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C46F5-2D90-4729-8252-89020DDF48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86DEEA-7139-4784-BBFB-BC9502E4BE37}"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D6C46F5-2D90-4729-8252-89020DDF48B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86AB5C-C57A-42B2-BDB0-0EE2EF68CF6F}" type="datetime1">
              <a:rPr lang="en-US" smtClean="0"/>
              <a:pPr/>
              <a:t>12/27/2014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D6C46F5-2D90-4729-8252-89020DDF48B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arsam.ir/"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ersianarticle.ir/media/k2/items/cache/61bab47d54369f0a8f95a3730b760aa8_XL.jpg"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sm2"/>
          <p:cNvPicPr>
            <a:picLocks noChangeAspect="1" noChangeArrowheads="1"/>
          </p:cNvPicPr>
          <p:nvPr/>
        </p:nvPicPr>
        <p:blipFill>
          <a:blip r:embed="rId3" cstate="print"/>
          <a:srcRect/>
          <a:stretch>
            <a:fillRect/>
          </a:stretch>
        </p:blipFill>
        <p:spPr bwMode="auto">
          <a:xfrm>
            <a:off x="357158" y="357166"/>
            <a:ext cx="8284056" cy="5540489"/>
          </a:xfrm>
          <a:prstGeom prst="rect">
            <a:avLst/>
          </a:prstGeom>
          <a:noFill/>
          <a:ln w="9525">
            <a:noFill/>
            <a:miter lim="800000"/>
            <a:headEnd/>
            <a:tailEnd/>
          </a:ln>
        </p:spPr>
      </p:pic>
    </p:spTree>
  </p:cSld>
  <p:clrMapOvr>
    <a:masterClrMapping/>
  </p:clrMapOvr>
  <p:transition spd="slow" advClick="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8944" y="886446"/>
            <a:ext cx="4104456" cy="5472608"/>
          </a:xfrm>
          <a:prstGeom prst="rect">
            <a:avLst/>
          </a:prstGeom>
          <a:noFill/>
          <a:ln>
            <a:noFill/>
          </a:ln>
        </p:spPr>
      </p:pic>
      <p:sp>
        <p:nvSpPr>
          <p:cNvPr id="6" name="TextBox 5"/>
          <p:cNvSpPr txBox="1"/>
          <p:nvPr/>
        </p:nvSpPr>
        <p:spPr>
          <a:xfrm>
            <a:off x="647564" y="420975"/>
            <a:ext cx="8216936" cy="5447645"/>
          </a:xfrm>
          <a:prstGeom prst="rect">
            <a:avLst/>
          </a:prstGeom>
          <a:noFill/>
        </p:spPr>
        <p:txBody>
          <a:bodyPr wrap="square" rtlCol="0">
            <a:spAutoFit/>
          </a:bodyPr>
          <a:lstStyle/>
          <a:p>
            <a:pPr algn="r" rtl="1"/>
            <a:r>
              <a:rPr lang="fa-IR" sz="3200" b="1" dirty="0">
                <a:solidFill>
                  <a:schemeClr val="tx2">
                    <a:lumMod val="50000"/>
                  </a:schemeClr>
                </a:solidFill>
                <a:cs typeface="B Nazanin" panose="00000400000000000000" pitchFamily="2" charset="-78"/>
              </a:rPr>
              <a:t>چگونگی کارکرد یک </a:t>
            </a:r>
            <a:r>
              <a:rPr lang="fa-IR" sz="3200" b="1" dirty="0" smtClean="0">
                <a:solidFill>
                  <a:schemeClr val="tx2">
                    <a:lumMod val="50000"/>
                  </a:schemeClr>
                </a:solidFill>
                <a:cs typeface="B Nazanin" panose="00000400000000000000" pitchFamily="2" charset="-78"/>
              </a:rPr>
              <a:t>آشکارساز </a:t>
            </a:r>
            <a:r>
              <a:rPr lang="fa-IR" sz="3200" b="1" dirty="0">
                <a:solidFill>
                  <a:schemeClr val="tx2">
                    <a:lumMod val="50000"/>
                  </a:schemeClr>
                </a:solidFill>
                <a:cs typeface="B Nazanin" panose="00000400000000000000" pitchFamily="2" charset="-78"/>
              </a:rPr>
              <a:t>نوری به صورت زیر است</a:t>
            </a:r>
            <a:r>
              <a:rPr lang="fa-IR" sz="3200" b="1" dirty="0" smtClean="0">
                <a:solidFill>
                  <a:schemeClr val="tx2">
                    <a:lumMod val="50000"/>
                  </a:schemeClr>
                </a:solidFill>
                <a:cs typeface="B Nazanin" panose="00000400000000000000" pitchFamily="2" charset="-78"/>
              </a:rPr>
              <a:t>:</a:t>
            </a:r>
          </a:p>
          <a:p>
            <a:pPr algn="r" rtl="1"/>
            <a:endParaRPr lang="en-US" sz="2800" b="1" dirty="0">
              <a:solidFill>
                <a:schemeClr val="tx2">
                  <a:lumMod val="50000"/>
                </a:schemeClr>
              </a:solidFill>
              <a:cs typeface="B Nazanin" panose="00000400000000000000" pitchFamily="2" charset="-78"/>
            </a:endParaRPr>
          </a:p>
          <a:p>
            <a:pPr algn="r" rtl="1"/>
            <a:r>
              <a:rPr lang="fa-IR" sz="2400" dirty="0">
                <a:solidFill>
                  <a:schemeClr val="tx2">
                    <a:lumMod val="50000"/>
                  </a:schemeClr>
                </a:solidFill>
                <a:cs typeface="B Nazanin" panose="00000400000000000000" pitchFamily="2" charset="-78"/>
              </a:rPr>
              <a:t>1-یک </a:t>
            </a:r>
            <a:r>
              <a:rPr lang="fa-IR" sz="2400" dirty="0" err="1">
                <a:solidFill>
                  <a:schemeClr val="tx2">
                    <a:lumMod val="50000"/>
                  </a:schemeClr>
                </a:solidFill>
                <a:cs typeface="B Nazanin" panose="00000400000000000000" pitchFamily="2" charset="-78"/>
              </a:rPr>
              <a:t>بایاس</a:t>
            </a:r>
            <a:r>
              <a:rPr lang="fa-IR" sz="2400" dirty="0">
                <a:solidFill>
                  <a:schemeClr val="tx2">
                    <a:lumMod val="50000"/>
                  </a:schemeClr>
                </a:solidFill>
                <a:cs typeface="B Nazanin" panose="00000400000000000000" pitchFamily="2" charset="-78"/>
              </a:rPr>
              <a:t> منفی به </a:t>
            </a:r>
            <a:r>
              <a:rPr lang="fa-IR" sz="2400" dirty="0" err="1">
                <a:solidFill>
                  <a:schemeClr val="tx2">
                    <a:lumMod val="50000"/>
                  </a:schemeClr>
                </a:solidFill>
                <a:cs typeface="B Nazanin" panose="00000400000000000000" pitchFamily="2" charset="-78"/>
              </a:rPr>
              <a:t>آند</a:t>
            </a:r>
            <a:r>
              <a:rPr lang="fa-IR" sz="2400" dirty="0">
                <a:solidFill>
                  <a:schemeClr val="tx2">
                    <a:lumMod val="50000"/>
                  </a:schemeClr>
                </a:solidFill>
                <a:cs typeface="B Nazanin" panose="00000400000000000000" pitchFamily="2" charset="-78"/>
              </a:rPr>
              <a:t> و یک </a:t>
            </a:r>
            <a:r>
              <a:rPr lang="fa-IR" sz="2400" dirty="0" err="1">
                <a:solidFill>
                  <a:schemeClr val="tx2">
                    <a:lumMod val="50000"/>
                  </a:schemeClr>
                </a:solidFill>
                <a:cs typeface="B Nazanin" panose="00000400000000000000" pitchFamily="2" charset="-78"/>
              </a:rPr>
              <a:t>بایاس</a:t>
            </a:r>
            <a:r>
              <a:rPr lang="fa-IR" sz="2400" dirty="0">
                <a:solidFill>
                  <a:schemeClr val="tx2">
                    <a:lumMod val="50000"/>
                  </a:schemeClr>
                </a:solidFill>
                <a:cs typeface="B Nazanin" panose="00000400000000000000" pitchFamily="2" charset="-78"/>
              </a:rPr>
              <a:t> مثبت </a:t>
            </a:r>
            <a:r>
              <a:rPr lang="fa-IR" sz="2400" dirty="0" smtClean="0">
                <a:solidFill>
                  <a:schemeClr val="tx2">
                    <a:lumMod val="50000"/>
                  </a:schemeClr>
                </a:solidFill>
                <a:cs typeface="B Nazanin" panose="00000400000000000000" pitchFamily="2" charset="-78"/>
              </a:rPr>
              <a:t>به</a:t>
            </a:r>
          </a:p>
          <a:p>
            <a:pPr algn="r" rtl="1"/>
            <a:r>
              <a:rPr lang="fa-IR" sz="2400" dirty="0" smtClean="0">
                <a:solidFill>
                  <a:schemeClr val="tx2">
                    <a:lumMod val="50000"/>
                  </a:schemeClr>
                </a:solidFill>
                <a:cs typeface="B Nazanin" panose="00000400000000000000" pitchFamily="2" charset="-78"/>
              </a:rPr>
              <a:t> </a:t>
            </a:r>
            <a:r>
              <a:rPr lang="fa-IR" sz="2400" dirty="0" err="1">
                <a:solidFill>
                  <a:schemeClr val="tx2">
                    <a:lumMod val="50000"/>
                  </a:schemeClr>
                </a:solidFill>
                <a:cs typeface="B Nazanin" panose="00000400000000000000" pitchFamily="2" charset="-78"/>
              </a:rPr>
              <a:t>کاتد</a:t>
            </a:r>
            <a:r>
              <a:rPr lang="fa-IR" sz="2400" dirty="0">
                <a:solidFill>
                  <a:schemeClr val="tx2">
                    <a:lumMod val="50000"/>
                  </a:schemeClr>
                </a:solidFill>
                <a:cs typeface="B Nazanin" panose="00000400000000000000" pitchFamily="2" charset="-78"/>
              </a:rPr>
              <a:t> اعمال می شود.</a:t>
            </a:r>
            <a:endParaRPr lang="en-US" sz="2400" dirty="0">
              <a:solidFill>
                <a:schemeClr val="tx2">
                  <a:lumMod val="50000"/>
                </a:schemeClr>
              </a:solidFill>
              <a:cs typeface="B Nazanin" panose="00000400000000000000" pitchFamily="2" charset="-78"/>
            </a:endParaRPr>
          </a:p>
          <a:p>
            <a:pPr algn="r" rtl="1"/>
            <a:r>
              <a:rPr lang="fa-IR" sz="2400" dirty="0">
                <a:solidFill>
                  <a:schemeClr val="tx2">
                    <a:lumMod val="50000"/>
                  </a:schemeClr>
                </a:solidFill>
                <a:cs typeface="B Nazanin" panose="00000400000000000000" pitchFamily="2" charset="-78"/>
              </a:rPr>
              <a:t>2-یک </a:t>
            </a:r>
            <a:r>
              <a:rPr lang="fa-IR" sz="2400" dirty="0" err="1">
                <a:solidFill>
                  <a:schemeClr val="tx2">
                    <a:lumMod val="50000"/>
                  </a:schemeClr>
                </a:solidFill>
                <a:cs typeface="B Nazanin" panose="00000400000000000000" pitchFamily="2" charset="-78"/>
              </a:rPr>
              <a:t>فوتون</a:t>
            </a:r>
            <a:r>
              <a:rPr lang="fa-IR" sz="2400" dirty="0">
                <a:solidFill>
                  <a:schemeClr val="tx2">
                    <a:lumMod val="50000"/>
                  </a:schemeClr>
                </a:solidFill>
                <a:cs typeface="B Nazanin" panose="00000400000000000000" pitchFamily="2" charset="-78"/>
              </a:rPr>
              <a:t> به وسیله ماده دهنده </a:t>
            </a:r>
            <a:r>
              <a:rPr lang="en-US" sz="2400" dirty="0">
                <a:solidFill>
                  <a:schemeClr val="tx2">
                    <a:lumMod val="50000"/>
                  </a:schemeClr>
                </a:solidFill>
                <a:cs typeface="B Nazanin" panose="00000400000000000000" pitchFamily="2" charset="-78"/>
              </a:rPr>
              <a:t>(HTL)</a:t>
            </a:r>
            <a:r>
              <a:rPr lang="fa-IR" sz="2400" dirty="0">
                <a:solidFill>
                  <a:schemeClr val="tx2">
                    <a:lumMod val="50000"/>
                  </a:schemeClr>
                </a:solidFill>
                <a:cs typeface="B Nazanin" panose="00000400000000000000" pitchFamily="2" charset="-78"/>
              </a:rPr>
              <a:t> </a:t>
            </a:r>
            <a:endParaRPr lang="fa-IR" sz="2400" dirty="0" smtClean="0">
              <a:solidFill>
                <a:schemeClr val="tx2">
                  <a:lumMod val="50000"/>
                </a:schemeClr>
              </a:solidFill>
              <a:cs typeface="B Nazanin" panose="00000400000000000000" pitchFamily="2" charset="-78"/>
            </a:endParaRPr>
          </a:p>
          <a:p>
            <a:pPr algn="r" rtl="1"/>
            <a:r>
              <a:rPr lang="fa-IR" sz="2400" dirty="0" smtClean="0">
                <a:solidFill>
                  <a:schemeClr val="tx2">
                    <a:lumMod val="50000"/>
                  </a:schemeClr>
                </a:solidFill>
                <a:cs typeface="B Nazanin" panose="00000400000000000000" pitchFamily="2" charset="-78"/>
              </a:rPr>
              <a:t>یا </a:t>
            </a:r>
            <a:r>
              <a:rPr lang="fa-IR" sz="2400" dirty="0">
                <a:solidFill>
                  <a:schemeClr val="tx2">
                    <a:lumMod val="50000"/>
                  </a:schemeClr>
                </a:solidFill>
                <a:cs typeface="B Nazanin" panose="00000400000000000000" pitchFamily="2" charset="-78"/>
              </a:rPr>
              <a:t>پذیرنده </a:t>
            </a:r>
            <a:r>
              <a:rPr lang="en-US" sz="2400" dirty="0">
                <a:solidFill>
                  <a:schemeClr val="tx2">
                    <a:lumMod val="50000"/>
                  </a:schemeClr>
                </a:solidFill>
                <a:cs typeface="B Nazanin" panose="00000400000000000000" pitchFamily="2" charset="-78"/>
              </a:rPr>
              <a:t>(ETL)</a:t>
            </a:r>
            <a:r>
              <a:rPr lang="fa-IR" sz="2400" dirty="0">
                <a:solidFill>
                  <a:schemeClr val="tx2">
                    <a:lumMod val="50000"/>
                  </a:schemeClr>
                </a:solidFill>
                <a:cs typeface="B Nazanin" panose="00000400000000000000" pitchFamily="2" charset="-78"/>
              </a:rPr>
              <a:t> برای تولید </a:t>
            </a:r>
            <a:r>
              <a:rPr lang="fa-IR" sz="2400" dirty="0" err="1">
                <a:solidFill>
                  <a:schemeClr val="tx2">
                    <a:lumMod val="50000"/>
                  </a:schemeClr>
                </a:solidFill>
                <a:cs typeface="B Nazanin" panose="00000400000000000000" pitchFamily="2" charset="-78"/>
              </a:rPr>
              <a:t>اکسیتون</a:t>
            </a:r>
            <a:r>
              <a:rPr lang="fa-IR" sz="2400" dirty="0">
                <a:solidFill>
                  <a:schemeClr val="tx2">
                    <a:lumMod val="50000"/>
                  </a:schemeClr>
                </a:solidFill>
                <a:cs typeface="B Nazanin" panose="00000400000000000000" pitchFamily="2" charset="-78"/>
              </a:rPr>
              <a:t> </a:t>
            </a:r>
            <a:r>
              <a:rPr lang="fa-IR" sz="2400" dirty="0" smtClean="0">
                <a:solidFill>
                  <a:schemeClr val="tx2">
                    <a:lumMod val="50000"/>
                  </a:schemeClr>
                </a:solidFill>
                <a:cs typeface="B Nazanin" panose="00000400000000000000" pitchFamily="2" charset="-78"/>
              </a:rPr>
              <a:t>جذب</a:t>
            </a:r>
          </a:p>
          <a:p>
            <a:pPr algn="r" rtl="1"/>
            <a:r>
              <a:rPr lang="fa-IR" sz="2400" dirty="0" smtClean="0">
                <a:solidFill>
                  <a:schemeClr val="tx2">
                    <a:lumMod val="50000"/>
                  </a:schemeClr>
                </a:solidFill>
                <a:cs typeface="B Nazanin" panose="00000400000000000000" pitchFamily="2" charset="-78"/>
              </a:rPr>
              <a:t> </a:t>
            </a:r>
            <a:r>
              <a:rPr lang="fa-IR" sz="2400" dirty="0">
                <a:solidFill>
                  <a:schemeClr val="tx2">
                    <a:lumMod val="50000"/>
                  </a:schemeClr>
                </a:solidFill>
                <a:cs typeface="B Nazanin" panose="00000400000000000000" pitchFamily="2" charset="-78"/>
              </a:rPr>
              <a:t>می </a:t>
            </a:r>
            <a:r>
              <a:rPr lang="fa-IR" sz="2400" dirty="0" smtClean="0">
                <a:solidFill>
                  <a:schemeClr val="tx2">
                    <a:lumMod val="50000"/>
                  </a:schemeClr>
                </a:solidFill>
                <a:cs typeface="B Nazanin" panose="00000400000000000000" pitchFamily="2" charset="-78"/>
              </a:rPr>
              <a:t>شود.</a:t>
            </a:r>
          </a:p>
          <a:p>
            <a:pPr algn="r" rtl="1"/>
            <a:r>
              <a:rPr lang="fa-IR" sz="2400" dirty="0" smtClean="0">
                <a:solidFill>
                  <a:schemeClr val="tx2">
                    <a:lumMod val="50000"/>
                  </a:schemeClr>
                </a:solidFill>
                <a:cs typeface="B Nazanin" panose="00000400000000000000" pitchFamily="2" charset="-78"/>
              </a:rPr>
              <a:t>3-اکسیتون </a:t>
            </a:r>
            <a:r>
              <a:rPr lang="fa-IR" sz="2400" dirty="0">
                <a:solidFill>
                  <a:schemeClr val="tx2">
                    <a:lumMod val="50000"/>
                  </a:schemeClr>
                </a:solidFill>
                <a:cs typeface="B Nazanin" panose="00000400000000000000" pitchFamily="2" charset="-78"/>
              </a:rPr>
              <a:t>به سمت حد فاصل دهنده/پذیرنده </a:t>
            </a:r>
            <a:endParaRPr lang="fa-IR" sz="2400" dirty="0" smtClean="0">
              <a:solidFill>
                <a:schemeClr val="tx2">
                  <a:lumMod val="50000"/>
                </a:schemeClr>
              </a:solidFill>
              <a:cs typeface="B Nazanin" panose="00000400000000000000" pitchFamily="2" charset="-78"/>
            </a:endParaRPr>
          </a:p>
          <a:p>
            <a:pPr algn="r" rtl="1"/>
            <a:r>
              <a:rPr lang="fa-IR" sz="2400" dirty="0" smtClean="0">
                <a:solidFill>
                  <a:schemeClr val="tx2">
                    <a:lumMod val="50000"/>
                  </a:schemeClr>
                </a:solidFill>
                <a:cs typeface="B Nazanin" panose="00000400000000000000" pitchFamily="2" charset="-78"/>
              </a:rPr>
              <a:t>حرکت </a:t>
            </a:r>
            <a:r>
              <a:rPr lang="fa-IR" sz="2400" dirty="0">
                <a:solidFill>
                  <a:schemeClr val="tx2">
                    <a:lumMod val="50000"/>
                  </a:schemeClr>
                </a:solidFill>
                <a:cs typeface="B Nazanin" panose="00000400000000000000" pitchFamily="2" charset="-78"/>
              </a:rPr>
              <a:t>می </a:t>
            </a:r>
            <a:r>
              <a:rPr lang="fa-IR" sz="2400" dirty="0" smtClean="0">
                <a:solidFill>
                  <a:schemeClr val="tx2">
                    <a:lumMod val="50000"/>
                  </a:schemeClr>
                </a:solidFill>
                <a:cs typeface="B Nazanin" panose="00000400000000000000" pitchFamily="2" charset="-78"/>
              </a:rPr>
              <a:t>کند.</a:t>
            </a:r>
            <a:endParaRPr lang="en-US" sz="2400" dirty="0">
              <a:solidFill>
                <a:schemeClr val="tx2">
                  <a:lumMod val="50000"/>
                </a:schemeClr>
              </a:solidFill>
              <a:cs typeface="B Nazanin" panose="00000400000000000000" pitchFamily="2" charset="-78"/>
            </a:endParaRPr>
          </a:p>
          <a:p>
            <a:pPr algn="r" rtl="1"/>
            <a:r>
              <a:rPr lang="fa-IR" sz="2400" dirty="0">
                <a:solidFill>
                  <a:schemeClr val="tx2">
                    <a:lumMod val="50000"/>
                  </a:schemeClr>
                </a:solidFill>
                <a:cs typeface="B Nazanin" panose="00000400000000000000" pitchFamily="2" charset="-78"/>
              </a:rPr>
              <a:t>4-الکترون و حفره از میان </a:t>
            </a:r>
            <a:r>
              <a:rPr lang="en-US" sz="2400" dirty="0">
                <a:solidFill>
                  <a:schemeClr val="tx2">
                    <a:lumMod val="50000"/>
                  </a:schemeClr>
                </a:solidFill>
                <a:cs typeface="B Nazanin" panose="00000400000000000000" pitchFamily="2" charset="-78"/>
              </a:rPr>
              <a:t>ETL</a:t>
            </a:r>
            <a:r>
              <a:rPr lang="fa-IR" sz="2400" dirty="0">
                <a:solidFill>
                  <a:schemeClr val="tx2">
                    <a:lumMod val="50000"/>
                  </a:schemeClr>
                </a:solidFill>
                <a:cs typeface="B Nazanin" panose="00000400000000000000" pitchFamily="2" charset="-78"/>
              </a:rPr>
              <a:t> و </a:t>
            </a:r>
            <a:r>
              <a:rPr lang="en-US" sz="2400" dirty="0">
                <a:solidFill>
                  <a:schemeClr val="tx2">
                    <a:lumMod val="50000"/>
                  </a:schemeClr>
                </a:solidFill>
                <a:cs typeface="B Nazanin" panose="00000400000000000000" pitchFamily="2" charset="-78"/>
              </a:rPr>
              <a:t>HTL</a:t>
            </a:r>
            <a:r>
              <a:rPr lang="fa-IR" sz="2400" dirty="0">
                <a:solidFill>
                  <a:schemeClr val="tx2">
                    <a:lumMod val="50000"/>
                  </a:schemeClr>
                </a:solidFill>
                <a:cs typeface="B Nazanin" panose="00000400000000000000" pitchFamily="2" charset="-78"/>
              </a:rPr>
              <a:t> عبور کرده و به </a:t>
            </a:r>
            <a:r>
              <a:rPr lang="fa-IR" sz="2400" dirty="0" smtClean="0">
                <a:solidFill>
                  <a:schemeClr val="tx2">
                    <a:lumMod val="50000"/>
                  </a:schemeClr>
                </a:solidFill>
                <a:cs typeface="B Nazanin" panose="00000400000000000000" pitchFamily="2" charset="-78"/>
              </a:rPr>
              <a:t>ترتیب</a:t>
            </a:r>
          </a:p>
          <a:p>
            <a:pPr algn="r" rtl="1"/>
            <a:r>
              <a:rPr lang="fa-IR" sz="2400" dirty="0" smtClean="0">
                <a:solidFill>
                  <a:schemeClr val="tx2">
                    <a:lumMod val="50000"/>
                  </a:schemeClr>
                </a:solidFill>
                <a:cs typeface="B Nazanin" panose="00000400000000000000" pitchFamily="2" charset="-78"/>
              </a:rPr>
              <a:t> </a:t>
            </a:r>
            <a:r>
              <a:rPr lang="fa-IR" sz="2400" dirty="0">
                <a:solidFill>
                  <a:schemeClr val="tx2">
                    <a:lumMod val="50000"/>
                  </a:schemeClr>
                </a:solidFill>
                <a:cs typeface="B Nazanin" panose="00000400000000000000" pitchFamily="2" charset="-78"/>
              </a:rPr>
              <a:t>در </a:t>
            </a:r>
            <a:r>
              <a:rPr lang="fa-IR" sz="2400" dirty="0" err="1">
                <a:solidFill>
                  <a:schemeClr val="tx2">
                    <a:lumMod val="50000"/>
                  </a:schemeClr>
                </a:solidFill>
                <a:cs typeface="B Nazanin" panose="00000400000000000000" pitchFamily="2" charset="-78"/>
              </a:rPr>
              <a:t>کاتد</a:t>
            </a:r>
            <a:r>
              <a:rPr lang="fa-IR" sz="2400" dirty="0">
                <a:solidFill>
                  <a:schemeClr val="tx2">
                    <a:lumMod val="50000"/>
                  </a:schemeClr>
                </a:solidFill>
                <a:cs typeface="B Nazanin" panose="00000400000000000000" pitchFamily="2" charset="-78"/>
              </a:rPr>
              <a:t> و </a:t>
            </a:r>
            <a:r>
              <a:rPr lang="fa-IR" sz="2400" dirty="0" err="1">
                <a:solidFill>
                  <a:schemeClr val="tx2">
                    <a:lumMod val="50000"/>
                  </a:schemeClr>
                </a:solidFill>
                <a:cs typeface="B Nazanin" panose="00000400000000000000" pitchFamily="2" charset="-78"/>
              </a:rPr>
              <a:t>آند</a:t>
            </a:r>
            <a:r>
              <a:rPr lang="fa-IR" sz="2400" dirty="0">
                <a:solidFill>
                  <a:schemeClr val="tx2">
                    <a:lumMod val="50000"/>
                  </a:schemeClr>
                </a:solidFill>
                <a:cs typeface="B Nazanin" panose="00000400000000000000" pitchFamily="2" charset="-78"/>
              </a:rPr>
              <a:t> جمع آوری می شوند.</a:t>
            </a:r>
            <a:endParaRPr lang="en-US" sz="2400" dirty="0">
              <a:solidFill>
                <a:schemeClr val="tx2">
                  <a:lumMod val="50000"/>
                </a:schemeClr>
              </a:solidFill>
              <a:cs typeface="B Nazanin" panose="00000400000000000000" pitchFamily="2" charset="-78"/>
            </a:endParaRPr>
          </a:p>
          <a:p>
            <a:pPr algn="r" rtl="1"/>
            <a:r>
              <a:rPr lang="fa-IR" sz="2400" dirty="0">
                <a:solidFill>
                  <a:schemeClr val="tx2">
                    <a:lumMod val="50000"/>
                  </a:schemeClr>
                </a:solidFill>
                <a:cs typeface="B Nazanin" panose="00000400000000000000" pitchFamily="2" charset="-78"/>
              </a:rPr>
              <a:t>5-لایه تزریق الکترون و حفره اضافه شده </a:t>
            </a:r>
            <a:r>
              <a:rPr lang="fa-IR" sz="2400" dirty="0" err="1" smtClean="0">
                <a:solidFill>
                  <a:schemeClr val="tx2">
                    <a:lumMod val="50000"/>
                  </a:schemeClr>
                </a:solidFill>
                <a:cs typeface="B Nazanin" panose="00000400000000000000" pitchFamily="2" charset="-78"/>
              </a:rPr>
              <a:t>اند</a:t>
            </a:r>
            <a:endParaRPr lang="fa-IR" sz="2400" dirty="0" smtClean="0">
              <a:solidFill>
                <a:schemeClr val="tx2">
                  <a:lumMod val="50000"/>
                </a:schemeClr>
              </a:solidFill>
              <a:cs typeface="B Nazanin" panose="00000400000000000000" pitchFamily="2" charset="-78"/>
            </a:endParaRPr>
          </a:p>
          <a:p>
            <a:pPr algn="r" rtl="1"/>
            <a:r>
              <a:rPr lang="fa-IR" sz="2400" dirty="0" smtClean="0">
                <a:solidFill>
                  <a:schemeClr val="tx2">
                    <a:lumMod val="50000"/>
                  </a:schemeClr>
                </a:solidFill>
                <a:cs typeface="B Nazanin" panose="00000400000000000000" pitchFamily="2" charset="-78"/>
              </a:rPr>
              <a:t> </a:t>
            </a:r>
            <a:r>
              <a:rPr lang="fa-IR" sz="2400" dirty="0">
                <a:solidFill>
                  <a:schemeClr val="tx2">
                    <a:lumMod val="50000"/>
                  </a:schemeClr>
                </a:solidFill>
                <a:cs typeface="B Nazanin" panose="00000400000000000000" pitchFamily="2" charset="-78"/>
              </a:rPr>
              <a:t>تا اختلاف بین توابع کار الکترودها و انرژی </a:t>
            </a:r>
            <a:endParaRPr lang="fa-IR" sz="2400" dirty="0" smtClean="0">
              <a:solidFill>
                <a:schemeClr val="tx2">
                  <a:lumMod val="50000"/>
                </a:schemeClr>
              </a:solidFill>
              <a:cs typeface="B Nazanin" panose="00000400000000000000" pitchFamily="2" charset="-78"/>
            </a:endParaRPr>
          </a:p>
          <a:p>
            <a:pPr algn="r" rtl="1"/>
            <a:r>
              <a:rPr lang="fa-IR" sz="2400" dirty="0" smtClean="0">
                <a:solidFill>
                  <a:schemeClr val="tx2">
                    <a:lumMod val="50000"/>
                  </a:schemeClr>
                </a:solidFill>
                <a:cs typeface="B Nazanin" panose="00000400000000000000" pitchFamily="2" charset="-78"/>
              </a:rPr>
              <a:t>لایه </a:t>
            </a:r>
            <a:r>
              <a:rPr lang="fa-IR" sz="2400" dirty="0">
                <a:solidFill>
                  <a:schemeClr val="tx2">
                    <a:lumMod val="50000"/>
                  </a:schemeClr>
                </a:solidFill>
                <a:cs typeface="B Nazanin" panose="00000400000000000000" pitchFamily="2" charset="-78"/>
              </a:rPr>
              <a:t>فعال را جبران سازی کنند.</a:t>
            </a:r>
            <a:endParaRPr lang="en-US" sz="2400" dirty="0">
              <a:solidFill>
                <a:schemeClr val="tx2">
                  <a:lumMod val="50000"/>
                </a:schemeClr>
              </a:solidFill>
              <a:cs typeface="B Nazanin"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9"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10-22</a:t>
            </a:r>
            <a:endParaRPr lang="en-US" dirty="0">
              <a:cs typeface="B Nazanin" panose="00000400000000000000" pitchFamily="2" charset="-78"/>
            </a:endParaRPr>
          </a:p>
        </p:txBody>
      </p:sp>
    </p:spTree>
    <p:extLst>
      <p:ext uri="{BB962C8B-B14F-4D97-AF65-F5344CB8AC3E}">
        <p14:creationId xmlns:p14="http://schemas.microsoft.com/office/powerpoint/2010/main" val="31912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additive="base">
                                        <p:cTn id="2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 calcmode="lin" valueType="num">
                                      <p:cBhvr additive="base">
                                        <p:cTn id="4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 calcmode="lin" valueType="num">
                                      <p:cBhvr additive="base">
                                        <p:cTn id="5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nodeType="after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nodeType="afterEffect">
                                  <p:stCondLst>
                                    <p:cond delay="0"/>
                                  </p:stCondLst>
                                  <p:childTnLst>
                                    <p:set>
                                      <p:cBhvr>
                                        <p:cTn id="59" dur="1" fill="hold">
                                          <p:stCondLst>
                                            <p:cond delay="0"/>
                                          </p:stCondLst>
                                        </p:cTn>
                                        <p:tgtEl>
                                          <p:spTgt spid="6">
                                            <p:txEl>
                                              <p:pRg st="11" end="11"/>
                                            </p:txEl>
                                          </p:spTgt>
                                        </p:tgtEl>
                                        <p:attrNameLst>
                                          <p:attrName>style.visibility</p:attrName>
                                        </p:attrNameLst>
                                      </p:cBhvr>
                                      <p:to>
                                        <p:strVal val="visible"/>
                                      </p:to>
                                    </p:set>
                                    <p:anim calcmode="lin" valueType="num">
                                      <p:cBhvr additive="base">
                                        <p:cTn id="60"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nodeType="afterEffect">
                                  <p:stCondLst>
                                    <p:cond delay="0"/>
                                  </p:stCondLst>
                                  <p:childTnLst>
                                    <p:set>
                                      <p:cBhvr>
                                        <p:cTn id="64" dur="1" fill="hold">
                                          <p:stCondLst>
                                            <p:cond delay="0"/>
                                          </p:stCondLst>
                                        </p:cTn>
                                        <p:tgtEl>
                                          <p:spTgt spid="6">
                                            <p:txEl>
                                              <p:pRg st="12" end="12"/>
                                            </p:txEl>
                                          </p:spTgt>
                                        </p:tgtEl>
                                        <p:attrNameLst>
                                          <p:attrName>style.visibility</p:attrName>
                                        </p:attrNameLst>
                                      </p:cBhvr>
                                      <p:to>
                                        <p:strVal val="visible"/>
                                      </p:to>
                                    </p:set>
                                    <p:anim calcmode="lin" valueType="num">
                                      <p:cBhvr additive="base">
                                        <p:cTn id="6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6">
                                            <p:txEl>
                                              <p:pRg st="13" end="13"/>
                                            </p:txEl>
                                          </p:spTgt>
                                        </p:tgtEl>
                                        <p:attrNameLst>
                                          <p:attrName>style.visibility</p:attrName>
                                        </p:attrNameLst>
                                      </p:cBhvr>
                                      <p:to>
                                        <p:strVal val="visible"/>
                                      </p:to>
                                    </p:set>
                                    <p:anim calcmode="lin" valueType="num">
                                      <p:cBhvr additive="base">
                                        <p:cTn id="70"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83568" y="3851181"/>
            <a:ext cx="7992888" cy="2586636"/>
          </a:xfrm>
          <a:prstGeom prst="rect">
            <a:avLst/>
          </a:prstGeom>
        </p:spPr>
      </p:pic>
      <p:sp>
        <p:nvSpPr>
          <p:cNvPr id="6" name="TextBox 5"/>
          <p:cNvSpPr txBox="1"/>
          <p:nvPr/>
        </p:nvSpPr>
        <p:spPr>
          <a:xfrm>
            <a:off x="503548" y="188640"/>
            <a:ext cx="8352928" cy="3662541"/>
          </a:xfrm>
          <a:prstGeom prst="rect">
            <a:avLst/>
          </a:prstGeom>
          <a:noFill/>
        </p:spPr>
        <p:txBody>
          <a:bodyPr wrap="square" rtlCol="0">
            <a:spAutoFit/>
          </a:bodyPr>
          <a:lstStyle/>
          <a:p>
            <a:pPr marL="571500" indent="-571500" algn="r" rtl="1">
              <a:buFont typeface="Arial" panose="020B0604020202020204" pitchFamily="34" charset="0"/>
              <a:buChar char="•"/>
            </a:pPr>
            <a:r>
              <a:rPr lang="fa-IR" sz="4000" dirty="0" smtClean="0">
                <a:solidFill>
                  <a:schemeClr val="tx2">
                    <a:lumMod val="50000"/>
                  </a:schemeClr>
                </a:solidFill>
                <a:cs typeface="B Nazanin" panose="00000400000000000000" pitchFamily="2" charset="-78"/>
              </a:rPr>
              <a:t>اصول عملکرد یک </a:t>
            </a:r>
            <a:r>
              <a:rPr lang="fa-IR" sz="4000" dirty="0" err="1" smtClean="0">
                <a:solidFill>
                  <a:schemeClr val="tx2">
                    <a:lumMod val="50000"/>
                  </a:schemeClr>
                </a:solidFill>
                <a:cs typeface="B Nazanin" panose="00000400000000000000" pitchFamily="2" charset="-78"/>
              </a:rPr>
              <a:t>دیود</a:t>
            </a:r>
            <a:r>
              <a:rPr lang="fa-IR" sz="4000" dirty="0" smtClean="0">
                <a:solidFill>
                  <a:schemeClr val="tx2">
                    <a:lumMod val="50000"/>
                  </a:schemeClr>
                </a:solidFill>
                <a:cs typeface="B Nazanin" panose="00000400000000000000" pitchFamily="2" charset="-78"/>
              </a:rPr>
              <a:t> نوری</a:t>
            </a:r>
          </a:p>
          <a:p>
            <a:pPr algn="r" rtl="1"/>
            <a:r>
              <a:rPr lang="fa-IR" sz="2400" dirty="0" smtClean="0">
                <a:solidFill>
                  <a:schemeClr val="tx2">
                    <a:lumMod val="50000"/>
                  </a:schemeClr>
                </a:solidFill>
                <a:cs typeface="B Nazanin" panose="00000400000000000000" pitchFamily="2" charset="-78"/>
              </a:rPr>
              <a:t>الکترون </a:t>
            </a:r>
            <a:r>
              <a:rPr lang="fa-IR" sz="2400" dirty="0">
                <a:solidFill>
                  <a:schemeClr val="tx2">
                    <a:lumMod val="50000"/>
                  </a:schemeClr>
                </a:solidFill>
                <a:cs typeface="B Nazanin" panose="00000400000000000000" pitchFamily="2" charset="-78"/>
              </a:rPr>
              <a:t>ها </a:t>
            </a:r>
            <a:r>
              <a:rPr lang="fa-IR" sz="2400" dirty="0" smtClean="0">
                <a:solidFill>
                  <a:schemeClr val="tx2">
                    <a:lumMod val="50000"/>
                  </a:schemeClr>
                </a:solidFill>
                <a:cs typeface="B Nazanin" panose="00000400000000000000" pitchFamily="2" charset="-78"/>
              </a:rPr>
              <a:t>از </a:t>
            </a:r>
            <a:r>
              <a:rPr lang="fa-IR" sz="2400" dirty="0" err="1">
                <a:solidFill>
                  <a:schemeClr val="tx2">
                    <a:lumMod val="50000"/>
                  </a:schemeClr>
                </a:solidFill>
                <a:cs typeface="B Nazanin" panose="00000400000000000000" pitchFamily="2" charset="-78"/>
              </a:rPr>
              <a:t>کاتد</a:t>
            </a:r>
            <a:r>
              <a:rPr lang="fa-IR" sz="2400" dirty="0">
                <a:solidFill>
                  <a:schemeClr val="tx2">
                    <a:lumMod val="50000"/>
                  </a:schemeClr>
                </a:solidFill>
                <a:cs typeface="B Nazanin" panose="00000400000000000000" pitchFamily="2" charset="-78"/>
              </a:rPr>
              <a:t>، هنگامی که </a:t>
            </a:r>
            <a:r>
              <a:rPr lang="fa-IR" sz="2400" dirty="0" err="1">
                <a:solidFill>
                  <a:schemeClr val="tx2">
                    <a:lumMod val="50000"/>
                  </a:schemeClr>
                </a:solidFill>
                <a:cs typeface="B Nazanin" panose="00000400000000000000" pitchFamily="2" charset="-78"/>
              </a:rPr>
              <a:t>آند</a:t>
            </a:r>
            <a:r>
              <a:rPr lang="fa-IR" sz="2400" dirty="0">
                <a:solidFill>
                  <a:schemeClr val="tx2">
                    <a:lumMod val="50000"/>
                  </a:schemeClr>
                </a:solidFill>
                <a:cs typeface="B Nazanin" panose="00000400000000000000" pitchFamily="2" charset="-78"/>
              </a:rPr>
              <a:t> حفره ها </a:t>
            </a:r>
            <a:r>
              <a:rPr lang="fa-IR" sz="2400" dirty="0" smtClean="0">
                <a:solidFill>
                  <a:schemeClr val="tx2">
                    <a:lumMod val="50000"/>
                  </a:schemeClr>
                </a:solidFill>
                <a:cs typeface="B Nazanin" panose="00000400000000000000" pitchFamily="2" charset="-78"/>
              </a:rPr>
              <a:t>را </a:t>
            </a:r>
            <a:r>
              <a:rPr lang="fa-IR" sz="2400" dirty="0">
                <a:solidFill>
                  <a:schemeClr val="tx2">
                    <a:lumMod val="50000"/>
                  </a:schemeClr>
                </a:solidFill>
                <a:cs typeface="B Nazanin" panose="00000400000000000000" pitchFamily="2" charset="-78"/>
              </a:rPr>
              <a:t>آماده می کند، تزریق می </a:t>
            </a:r>
            <a:r>
              <a:rPr lang="fa-IR" sz="2400" dirty="0" smtClean="0">
                <a:solidFill>
                  <a:schemeClr val="tx2">
                    <a:lumMod val="50000"/>
                  </a:schemeClr>
                </a:solidFill>
                <a:cs typeface="B Nazanin" panose="00000400000000000000" pitchFamily="2" charset="-78"/>
              </a:rPr>
              <a:t>شوند.</a:t>
            </a:r>
          </a:p>
          <a:p>
            <a:pPr algn="r" rtl="1"/>
            <a:r>
              <a:rPr lang="fa-IR" sz="2400" dirty="0" smtClean="0">
                <a:solidFill>
                  <a:schemeClr val="tx2">
                    <a:lumMod val="50000"/>
                  </a:schemeClr>
                </a:solidFill>
                <a:cs typeface="B Nazanin" panose="00000400000000000000" pitchFamily="2" charset="-78"/>
              </a:rPr>
              <a:t>الکترون </a:t>
            </a:r>
            <a:r>
              <a:rPr lang="fa-IR" sz="2400" dirty="0">
                <a:solidFill>
                  <a:schemeClr val="tx2">
                    <a:lumMod val="50000"/>
                  </a:schemeClr>
                </a:solidFill>
                <a:cs typeface="B Nazanin" panose="00000400000000000000" pitchFamily="2" charset="-78"/>
              </a:rPr>
              <a:t>و حفره به سمت یکدیگر حرکت می </a:t>
            </a:r>
            <a:r>
              <a:rPr lang="fa-IR" sz="2400" dirty="0" smtClean="0">
                <a:solidFill>
                  <a:schemeClr val="tx2">
                    <a:lumMod val="50000"/>
                  </a:schemeClr>
                </a:solidFill>
                <a:cs typeface="B Nazanin" panose="00000400000000000000" pitchFamily="2" charset="-78"/>
              </a:rPr>
              <a:t>کنند.</a:t>
            </a:r>
          </a:p>
          <a:p>
            <a:pPr algn="r" rtl="1"/>
            <a:r>
              <a:rPr lang="fa-IR" sz="2400" dirty="0" smtClean="0">
                <a:solidFill>
                  <a:schemeClr val="tx2">
                    <a:lumMod val="50000"/>
                  </a:schemeClr>
                </a:solidFill>
                <a:cs typeface="B Nazanin" panose="00000400000000000000" pitchFamily="2" charset="-78"/>
              </a:rPr>
              <a:t> الکترون </a:t>
            </a:r>
            <a:r>
              <a:rPr lang="fa-IR" sz="2400" dirty="0">
                <a:solidFill>
                  <a:schemeClr val="tx2">
                    <a:lumMod val="50000"/>
                  </a:schemeClr>
                </a:solidFill>
                <a:cs typeface="B Nazanin" panose="00000400000000000000" pitchFamily="2" charset="-78"/>
              </a:rPr>
              <a:t>و حفره یک حالت پیوندی جدیدی به وجود می آورند که به آن حالت بر انگیخته می </a:t>
            </a:r>
            <a:r>
              <a:rPr lang="fa-IR" sz="2400" dirty="0" smtClean="0">
                <a:solidFill>
                  <a:schemeClr val="tx2">
                    <a:lumMod val="50000"/>
                  </a:schemeClr>
                </a:solidFill>
                <a:cs typeface="B Nazanin" panose="00000400000000000000" pitchFamily="2" charset="-78"/>
              </a:rPr>
              <a:t>گویند.</a:t>
            </a:r>
          </a:p>
          <a:p>
            <a:pPr algn="r" rtl="1"/>
            <a:r>
              <a:rPr lang="fa-IR" sz="2400" dirty="0" smtClean="0">
                <a:solidFill>
                  <a:schemeClr val="tx2">
                    <a:lumMod val="50000"/>
                  </a:schemeClr>
                </a:solidFill>
                <a:cs typeface="B Nazanin" panose="00000400000000000000" pitchFamily="2" charset="-78"/>
              </a:rPr>
              <a:t>موقعیت </a:t>
            </a:r>
            <a:r>
              <a:rPr lang="fa-IR" sz="2400" dirty="0">
                <a:solidFill>
                  <a:schemeClr val="tx2">
                    <a:lumMod val="50000"/>
                  </a:schemeClr>
                </a:solidFill>
                <a:cs typeface="B Nazanin" panose="00000400000000000000" pitchFamily="2" charset="-78"/>
              </a:rPr>
              <a:t>های برانگیخته شده می تواند به حالت پایه برگردد و </a:t>
            </a:r>
            <a:r>
              <a:rPr lang="fa-IR" sz="2400" dirty="0" err="1" smtClean="0">
                <a:solidFill>
                  <a:schemeClr val="tx2">
                    <a:lumMod val="50000"/>
                  </a:schemeClr>
                </a:solidFill>
                <a:cs typeface="B Nazanin" panose="00000400000000000000" pitchFamily="2" charset="-78"/>
              </a:rPr>
              <a:t>فوتون</a:t>
            </a:r>
            <a:r>
              <a:rPr lang="fa-IR" sz="2400" dirty="0" smtClean="0">
                <a:solidFill>
                  <a:schemeClr val="tx2">
                    <a:lumMod val="50000"/>
                  </a:schemeClr>
                </a:solidFill>
                <a:cs typeface="B Nazanin" panose="00000400000000000000" pitchFamily="2" charset="-78"/>
              </a:rPr>
              <a:t> با رنگ نور مختلف آزاد کنند.</a:t>
            </a:r>
          </a:p>
          <a:p>
            <a:pPr algn="r" rtl="1"/>
            <a:r>
              <a:rPr lang="fa-IR" sz="2400" dirty="0" smtClean="0">
                <a:solidFill>
                  <a:schemeClr val="tx2">
                    <a:lumMod val="50000"/>
                  </a:schemeClr>
                </a:solidFill>
                <a:cs typeface="B Nazanin" panose="00000400000000000000" pitchFamily="2" charset="-78"/>
              </a:rPr>
              <a:t>یک </a:t>
            </a:r>
            <a:r>
              <a:rPr lang="fa-IR" sz="2400" dirty="0">
                <a:solidFill>
                  <a:schemeClr val="tx2">
                    <a:lumMod val="50000"/>
                  </a:schemeClr>
                </a:solidFill>
                <a:cs typeface="B Nazanin" panose="00000400000000000000" pitchFamily="2" charset="-78"/>
              </a:rPr>
              <a:t>مشکلی که وجود دارد این است که حالت تحریک، به یک حالت سوم که به </a:t>
            </a:r>
            <a:r>
              <a:rPr lang="fa-IR" sz="2400" dirty="0" err="1">
                <a:solidFill>
                  <a:schemeClr val="tx2">
                    <a:lumMod val="50000"/>
                  </a:schemeClr>
                </a:solidFill>
                <a:cs typeface="B Nazanin" panose="00000400000000000000" pitchFamily="2" charset="-78"/>
              </a:rPr>
              <a:t>نوردهی</a:t>
            </a:r>
            <a:r>
              <a:rPr lang="fa-IR" sz="2400" dirty="0">
                <a:solidFill>
                  <a:schemeClr val="tx2">
                    <a:lumMod val="50000"/>
                  </a:schemeClr>
                </a:solidFill>
                <a:cs typeface="B Nazanin" panose="00000400000000000000" pitchFamily="2" charset="-78"/>
              </a:rPr>
              <a:t> منجر </a:t>
            </a:r>
            <a:r>
              <a:rPr lang="fa-IR" sz="2400" dirty="0" err="1">
                <a:solidFill>
                  <a:schemeClr val="tx2">
                    <a:lumMod val="50000"/>
                  </a:schemeClr>
                </a:solidFill>
                <a:cs typeface="B Nazanin" panose="00000400000000000000" pitchFamily="2" charset="-78"/>
              </a:rPr>
              <a:t>نمی</a:t>
            </a:r>
            <a:r>
              <a:rPr lang="fa-IR" sz="2400" dirty="0">
                <a:solidFill>
                  <a:schemeClr val="tx2">
                    <a:lumMod val="50000"/>
                  </a:schemeClr>
                </a:solidFill>
                <a:cs typeface="B Nazanin" panose="00000400000000000000" pitchFamily="2" charset="-78"/>
              </a:rPr>
              <a:t> شود برسد</a:t>
            </a:r>
            <a:r>
              <a:rPr lang="fa-IR" sz="2400" dirty="0" smtClean="0">
                <a:solidFill>
                  <a:schemeClr val="tx2">
                    <a:lumMod val="50000"/>
                  </a:schemeClr>
                </a:solidFill>
                <a:cs typeface="B Nazanin" panose="00000400000000000000" pitchFamily="2" charset="-78"/>
              </a:rPr>
              <a:t>.</a:t>
            </a:r>
            <a:endParaRPr lang="en-US" sz="2400" dirty="0">
              <a:solidFill>
                <a:schemeClr val="tx2">
                  <a:lumMod val="50000"/>
                </a:schemeClr>
              </a:solidFill>
              <a:cs typeface="B Nazanin"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9"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11-22</a:t>
            </a:r>
            <a:endParaRPr lang="en-US" dirty="0">
              <a:cs typeface="B Nazanin" panose="00000400000000000000" pitchFamily="2" charset="-78"/>
            </a:endParaRPr>
          </a:p>
        </p:txBody>
      </p:sp>
    </p:spTree>
    <p:extLst>
      <p:ext uri="{BB962C8B-B14F-4D97-AF65-F5344CB8AC3E}">
        <p14:creationId xmlns:p14="http://schemas.microsoft.com/office/powerpoint/2010/main" val="23371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3588" y="407808"/>
            <a:ext cx="8003330" cy="6124754"/>
          </a:xfrm>
          <a:prstGeom prst="rect">
            <a:avLst/>
          </a:prstGeom>
          <a:noFill/>
        </p:spPr>
        <p:txBody>
          <a:bodyPr wrap="square" rtlCol="0">
            <a:spAutoFit/>
          </a:bodyPr>
          <a:lstStyle/>
          <a:p>
            <a:pPr marL="457200" lvl="0" indent="-457200" algn="r" rtl="1">
              <a:buFont typeface="Arial" panose="020B0604020202020204" pitchFamily="34" charset="0"/>
              <a:buChar char="•"/>
            </a:pPr>
            <a:r>
              <a:rPr lang="ar-SA" sz="3200" b="1" dirty="0">
                <a:solidFill>
                  <a:schemeClr val="tx2"/>
                </a:solidFill>
                <a:cs typeface="B Nazanin" panose="00000400000000000000" pitchFamily="2" charset="-78"/>
              </a:rPr>
              <a:t>انواع دیگر دیودهای نوری </a:t>
            </a:r>
            <a:r>
              <a:rPr lang="ar-SA" sz="3200" b="1" dirty="0" smtClean="0">
                <a:solidFill>
                  <a:schemeClr val="tx2"/>
                </a:solidFill>
                <a:cs typeface="B Nazanin" panose="00000400000000000000" pitchFamily="2" charset="-78"/>
              </a:rPr>
              <a:t>ارگانیک</a:t>
            </a:r>
            <a:endParaRPr lang="fa-IR" sz="3200" b="1" dirty="0" smtClean="0">
              <a:solidFill>
                <a:schemeClr val="tx2"/>
              </a:solidFill>
              <a:cs typeface="B Nazanin" panose="00000400000000000000" pitchFamily="2" charset="-78"/>
            </a:endParaRPr>
          </a:p>
          <a:p>
            <a:pPr lvl="0" algn="r" rtl="1"/>
            <a:r>
              <a:rPr lang="fa-IR" sz="2400" b="1" dirty="0" smtClean="0">
                <a:cs typeface="B Nazanin" panose="00000400000000000000" pitchFamily="2" charset="-78"/>
              </a:rPr>
              <a:t>- </a:t>
            </a:r>
            <a:r>
              <a:rPr lang="ar-SA" sz="2400" b="1" dirty="0" smtClean="0">
                <a:cs typeface="B Nazanin" panose="00000400000000000000" pitchFamily="2" charset="-78"/>
              </a:rPr>
              <a:t>آمولد </a:t>
            </a:r>
            <a:endParaRPr lang="en-US" sz="2400" dirty="0">
              <a:cs typeface="B Nazanin" panose="00000400000000000000" pitchFamily="2" charset="-78"/>
            </a:endParaRPr>
          </a:p>
          <a:p>
            <a:pPr algn="r" rtl="1"/>
            <a:r>
              <a:rPr lang="ar-SA" sz="2400" dirty="0" smtClean="0">
                <a:cs typeface="B Nazanin" panose="00000400000000000000" pitchFamily="2" charset="-78"/>
              </a:rPr>
              <a:t>در </a:t>
            </a:r>
            <a:r>
              <a:rPr lang="fa-IR" sz="2400" dirty="0" smtClean="0">
                <a:cs typeface="B Nazanin" panose="00000400000000000000" pitchFamily="2" charset="-78"/>
              </a:rPr>
              <a:t>این نوع </a:t>
            </a:r>
            <a:r>
              <a:rPr lang="fa-IR" sz="2400" dirty="0" err="1" smtClean="0">
                <a:cs typeface="B Nazanin" panose="00000400000000000000" pitchFamily="2" charset="-78"/>
              </a:rPr>
              <a:t>دیود</a:t>
            </a:r>
            <a:r>
              <a:rPr lang="ar-SA" sz="2400" dirty="0" smtClean="0">
                <a:cs typeface="B Nazanin" panose="00000400000000000000" pitchFamily="2" charset="-78"/>
              </a:rPr>
              <a:t> </a:t>
            </a:r>
            <a:r>
              <a:rPr lang="ar-SA" sz="2400" dirty="0">
                <a:cs typeface="B Nazanin" panose="00000400000000000000" pitchFamily="2" charset="-78"/>
              </a:rPr>
              <a:t>لایه‌ کاتد و لایه آلی یکپارچه تولید شده اند، اما آند بر روی لایه نازکی از ترانزیستور </a:t>
            </a:r>
            <a:r>
              <a:rPr lang="en-US" sz="2400" dirty="0">
                <a:cs typeface="B Nazanin" panose="00000400000000000000" pitchFamily="2" charset="-78"/>
              </a:rPr>
              <a:t>(TFT)</a:t>
            </a:r>
            <a:r>
              <a:rPr lang="ar-SA" sz="2400" dirty="0">
                <a:cs typeface="B Nazanin" panose="00000400000000000000" pitchFamily="2" charset="-78"/>
              </a:rPr>
              <a:t> با آرایه‌ای ماتریسی قرار گرفته </a:t>
            </a:r>
            <a:r>
              <a:rPr lang="ar-SA" sz="2400" dirty="0" smtClean="0">
                <a:cs typeface="B Nazanin" panose="00000400000000000000" pitchFamily="2" charset="-78"/>
              </a:rPr>
              <a:t>است</a:t>
            </a:r>
            <a:r>
              <a:rPr lang="fa-IR" sz="2400" dirty="0" smtClean="0">
                <a:cs typeface="B Nazanin" panose="00000400000000000000" pitchFamily="2" charset="-78"/>
              </a:rPr>
              <a:t>. </a:t>
            </a:r>
            <a:r>
              <a:rPr lang="en-US" sz="2400" dirty="0" smtClean="0">
                <a:cs typeface="B Nazanin" panose="00000400000000000000" pitchFamily="2" charset="-78"/>
              </a:rPr>
              <a:t>AMOLED</a:t>
            </a:r>
            <a:r>
              <a:rPr lang="ar-SA" sz="2400" dirty="0" smtClean="0">
                <a:cs typeface="B Nazanin" panose="00000400000000000000" pitchFamily="2" charset="-78"/>
              </a:rPr>
              <a:t> دارای </a:t>
            </a:r>
            <a:r>
              <a:rPr lang="ar-SA" sz="2400" dirty="0">
                <a:cs typeface="B Nazanin" panose="00000400000000000000" pitchFamily="2" charset="-78"/>
              </a:rPr>
              <a:t>سرعت جاروب </a:t>
            </a:r>
            <a:r>
              <a:rPr lang="en-US" sz="2400" dirty="0">
                <a:cs typeface="B Nazanin" panose="00000400000000000000" pitchFamily="2" charset="-78"/>
              </a:rPr>
              <a:t>(Refresh)</a:t>
            </a:r>
            <a:r>
              <a:rPr lang="ar-SA" sz="2400" dirty="0">
                <a:cs typeface="B Nazanin" panose="00000400000000000000" pitchFamily="2" charset="-78"/>
              </a:rPr>
              <a:t> بالاتری بوده و برای نمایش ویدئو بسیار مناسبند.</a:t>
            </a:r>
            <a:endParaRPr lang="en-US" sz="2400" dirty="0">
              <a:cs typeface="B Nazanin" panose="00000400000000000000" pitchFamily="2" charset="-78"/>
            </a:endParaRPr>
          </a:p>
          <a:p>
            <a:pPr lvl="0" algn="r" rtl="1"/>
            <a:r>
              <a:rPr lang="fa-IR" sz="2400" b="1" dirty="0" smtClean="0">
                <a:cs typeface="B Nazanin" panose="00000400000000000000" pitchFamily="2" charset="-78"/>
              </a:rPr>
              <a:t>- سوپر </a:t>
            </a:r>
            <a:r>
              <a:rPr lang="fa-IR" sz="2400" b="1" dirty="0" err="1">
                <a:cs typeface="B Nazanin" panose="00000400000000000000" pitchFamily="2" charset="-78"/>
              </a:rPr>
              <a:t>آمولد</a:t>
            </a:r>
            <a:endParaRPr lang="en-US" sz="2400" dirty="0">
              <a:cs typeface="B Nazanin" panose="00000400000000000000" pitchFamily="2" charset="-78"/>
            </a:endParaRPr>
          </a:p>
          <a:p>
            <a:pPr algn="r" rtl="1"/>
            <a:r>
              <a:rPr lang="fa-IR" sz="2400" dirty="0">
                <a:cs typeface="B Nazanin" panose="00000400000000000000" pitchFamily="2" charset="-78"/>
              </a:rPr>
              <a:t>سوپر </a:t>
            </a:r>
            <a:r>
              <a:rPr lang="fa-IR" sz="2400" dirty="0" err="1">
                <a:cs typeface="B Nazanin" panose="00000400000000000000" pitchFamily="2" charset="-78"/>
              </a:rPr>
              <a:t>آمولد</a:t>
            </a:r>
            <a:r>
              <a:rPr lang="fa-IR" sz="2400" dirty="0">
                <a:cs typeface="B Nazanin" panose="00000400000000000000" pitchFamily="2" charset="-78"/>
              </a:rPr>
              <a:t> (</a:t>
            </a:r>
            <a:r>
              <a:rPr lang="en-US" sz="2400" dirty="0">
                <a:cs typeface="B Nazanin" panose="00000400000000000000" pitchFamily="2" charset="-78"/>
              </a:rPr>
              <a:t>Super AMOLED</a:t>
            </a:r>
            <a:r>
              <a:rPr lang="fa-IR" sz="2400" dirty="0">
                <a:cs typeface="B Nazanin" panose="00000400000000000000" pitchFamily="2" charset="-78"/>
              </a:rPr>
              <a:t>) نوعی خاص از صفحات </a:t>
            </a:r>
            <a:r>
              <a:rPr lang="fa-IR" sz="2400" dirty="0" err="1">
                <a:cs typeface="B Nazanin" panose="00000400000000000000" pitchFamily="2" charset="-78"/>
              </a:rPr>
              <a:t>آمولد</a:t>
            </a:r>
            <a:r>
              <a:rPr lang="fa-IR" sz="2400" dirty="0">
                <a:cs typeface="B Nazanin" panose="00000400000000000000" pitchFamily="2" charset="-78"/>
              </a:rPr>
              <a:t> هست که توسط </a:t>
            </a:r>
            <a:r>
              <a:rPr lang="fa-IR" sz="2400" dirty="0" err="1">
                <a:cs typeface="B Nazanin" panose="00000400000000000000" pitchFamily="2" charset="-78"/>
              </a:rPr>
              <a:t>سامسونگ</a:t>
            </a:r>
            <a:r>
              <a:rPr lang="fa-IR" sz="2400" dirty="0">
                <a:cs typeface="B Nazanin" panose="00000400000000000000" pitchFamily="2" charset="-78"/>
              </a:rPr>
              <a:t> و بر اساس </a:t>
            </a:r>
            <a:r>
              <a:rPr lang="en-US" sz="2400" dirty="0" smtClean="0">
                <a:cs typeface="B Nazanin" panose="00000400000000000000" pitchFamily="2" charset="-78"/>
              </a:rPr>
              <a:t>OLED</a:t>
            </a:r>
            <a:r>
              <a:rPr lang="fa-IR" sz="2400" dirty="0" smtClean="0">
                <a:cs typeface="B Nazanin" panose="00000400000000000000" pitchFamily="2" charset="-78"/>
              </a:rPr>
              <a:t> </a:t>
            </a:r>
            <a:r>
              <a:rPr lang="fa-IR" sz="2400" dirty="0">
                <a:cs typeface="B Nazanin" panose="00000400000000000000" pitchFamily="2" charset="-78"/>
              </a:rPr>
              <a:t>ساخته شده است</a:t>
            </a:r>
            <a:r>
              <a:rPr lang="fa-IR" sz="2400" dirty="0" smtClean="0">
                <a:cs typeface="B Nazanin" panose="00000400000000000000" pitchFamily="2" charset="-78"/>
              </a:rPr>
              <a:t>.</a:t>
            </a:r>
          </a:p>
          <a:p>
            <a:pPr lvl="0" algn="r" rtl="1"/>
            <a:r>
              <a:rPr lang="fa-IR" sz="2400" b="1" dirty="0" smtClean="0">
                <a:cs typeface="B Nazanin" panose="00000400000000000000" pitchFamily="2" charset="-78"/>
              </a:rPr>
              <a:t>- </a:t>
            </a:r>
            <a:r>
              <a:rPr lang="en-US" sz="2400" b="1" dirty="0" smtClean="0">
                <a:cs typeface="B Nazanin" panose="00000400000000000000" pitchFamily="2" charset="-78"/>
              </a:rPr>
              <a:t>PMOLED</a:t>
            </a:r>
            <a:endParaRPr lang="en-US" sz="2400" dirty="0">
              <a:cs typeface="B Nazanin" panose="00000400000000000000" pitchFamily="2" charset="-78"/>
            </a:endParaRPr>
          </a:p>
          <a:p>
            <a:pPr algn="r" rtl="1"/>
            <a:r>
              <a:rPr lang="fa-IR" sz="2400" dirty="0" smtClean="0">
                <a:cs typeface="B Nazanin" panose="00000400000000000000" pitchFamily="2" charset="-78"/>
              </a:rPr>
              <a:t>نوع </a:t>
            </a:r>
            <a:r>
              <a:rPr lang="fa-IR" sz="2400" dirty="0">
                <a:cs typeface="B Nazanin" panose="00000400000000000000" pitchFamily="2" charset="-78"/>
              </a:rPr>
              <a:t>دیگری از </a:t>
            </a:r>
            <a:r>
              <a:rPr lang="en-US" sz="2400" dirty="0">
                <a:cs typeface="B Nazanin" panose="00000400000000000000" pitchFamily="2" charset="-78"/>
              </a:rPr>
              <a:t>OLED</a:t>
            </a:r>
            <a:r>
              <a:rPr lang="fa-IR" sz="2400" dirty="0">
                <a:cs typeface="B Nazanin" panose="00000400000000000000" pitchFamily="2" charset="-78"/>
              </a:rPr>
              <a:t> می باشد که</a:t>
            </a:r>
            <a:r>
              <a:rPr lang="ar-SA" sz="2400" dirty="0">
                <a:cs typeface="B Nazanin" panose="00000400000000000000" pitchFamily="2" charset="-78"/>
              </a:rPr>
              <a:t> </a:t>
            </a:r>
            <a:r>
              <a:rPr lang="ar-SA" sz="2400" dirty="0" smtClean="0">
                <a:cs typeface="B Nazanin" panose="00000400000000000000" pitchFamily="2" charset="-78"/>
              </a:rPr>
              <a:t>لایه </a:t>
            </a:r>
            <a:r>
              <a:rPr lang="ar-SA" sz="2400" dirty="0">
                <a:cs typeface="B Nazanin" panose="00000400000000000000" pitchFamily="2" charset="-78"/>
              </a:rPr>
              <a:t>های آند و کاتد و لایه های آلی به صورت نوارهایی تولید شده اند که به شکل متقاطع </a:t>
            </a:r>
            <a:r>
              <a:rPr lang="ar-SA" sz="2400" dirty="0" smtClean="0">
                <a:cs typeface="B Nazanin" panose="00000400000000000000" pitchFamily="2" charset="-78"/>
              </a:rPr>
              <a:t>بر </a:t>
            </a:r>
            <a:r>
              <a:rPr lang="ar-SA" sz="2400" dirty="0">
                <a:cs typeface="B Nazanin" panose="00000400000000000000" pitchFamily="2" charset="-78"/>
              </a:rPr>
              <a:t>روی هم قرار </a:t>
            </a:r>
            <a:r>
              <a:rPr lang="ar-SA" sz="2400" dirty="0" smtClean="0">
                <a:cs typeface="B Nazanin" panose="00000400000000000000" pitchFamily="2" charset="-78"/>
              </a:rPr>
              <a:t>گرفته‌اند</a:t>
            </a:r>
            <a:r>
              <a:rPr lang="fa-IR" sz="2400" dirty="0">
                <a:cs typeface="B Nazanin" panose="00000400000000000000" pitchFamily="2" charset="-78"/>
              </a:rPr>
              <a:t>.</a:t>
            </a:r>
            <a:r>
              <a:rPr lang="ar-SA" sz="2400" dirty="0" smtClean="0">
                <a:cs typeface="B Nazanin" panose="00000400000000000000" pitchFamily="2" charset="-78"/>
              </a:rPr>
              <a:t> </a:t>
            </a:r>
            <a:r>
              <a:rPr lang="ar-SA" sz="2400" dirty="0">
                <a:cs typeface="B Nazanin" panose="00000400000000000000" pitchFamily="2" charset="-78"/>
              </a:rPr>
              <a:t>مدارات الکترونیکی خارجی به نوارهای آند و کاتد متصل می </a:t>
            </a:r>
            <a:r>
              <a:rPr lang="ar-SA" sz="2400" dirty="0" smtClean="0">
                <a:cs typeface="B Nazanin" panose="00000400000000000000" pitchFamily="2" charset="-78"/>
              </a:rPr>
              <a:t>شوند</a:t>
            </a:r>
            <a:r>
              <a:rPr lang="fa-IR" sz="2400" dirty="0" smtClean="0">
                <a:cs typeface="B Nazanin" panose="00000400000000000000" pitchFamily="2" charset="-78"/>
              </a:rPr>
              <a:t>.</a:t>
            </a:r>
          </a:p>
          <a:p>
            <a:pPr lvl="0" algn="r" rtl="1"/>
            <a:r>
              <a:rPr lang="fa-IR" sz="2400" b="1" dirty="0" smtClean="0">
                <a:cs typeface="B Nazanin" panose="00000400000000000000" pitchFamily="2" charset="-78"/>
              </a:rPr>
              <a:t>- صفحه </a:t>
            </a:r>
            <a:r>
              <a:rPr lang="fa-IR" sz="2400" b="1" dirty="0">
                <a:cs typeface="B Nazanin" panose="00000400000000000000" pitchFamily="2" charset="-78"/>
              </a:rPr>
              <a:t>نمایش های </a:t>
            </a:r>
            <a:r>
              <a:rPr lang="en-US" sz="2400" b="1" dirty="0">
                <a:cs typeface="B Nazanin" panose="00000400000000000000" pitchFamily="2" charset="-78"/>
              </a:rPr>
              <a:t>OLED</a:t>
            </a:r>
            <a:r>
              <a:rPr lang="fa-IR" sz="2400" b="1" dirty="0">
                <a:cs typeface="B Nazanin" panose="00000400000000000000" pitchFamily="2" charset="-78"/>
              </a:rPr>
              <a:t> جدید بر اساس </a:t>
            </a:r>
            <a:r>
              <a:rPr lang="fa-IR" sz="2400" b="1" dirty="0" err="1">
                <a:cs typeface="B Nazanin" panose="00000400000000000000" pitchFamily="2" charset="-78"/>
              </a:rPr>
              <a:t>گرافن</a:t>
            </a:r>
            <a:endParaRPr lang="en-US" sz="2400" dirty="0">
              <a:cs typeface="B Nazanin" panose="00000400000000000000" pitchFamily="2" charset="-78"/>
            </a:endParaRPr>
          </a:p>
          <a:p>
            <a:pPr algn="r" rtl="1"/>
            <a:r>
              <a:rPr lang="fa-IR" sz="2400" dirty="0">
                <a:cs typeface="B Nazanin" panose="00000400000000000000" pitchFamily="2" charset="-78"/>
              </a:rPr>
              <a:t>پژوهشگرانی </a:t>
            </a:r>
            <a:r>
              <a:rPr lang="fa-IR" sz="2400" dirty="0" smtClean="0">
                <a:cs typeface="B Nazanin" panose="00000400000000000000" pitchFamily="2" charset="-78"/>
              </a:rPr>
              <a:t>با استفاده </a:t>
            </a:r>
            <a:r>
              <a:rPr lang="fa-IR" sz="2400" dirty="0">
                <a:cs typeface="B Nazanin" panose="00000400000000000000" pitchFamily="2" charset="-78"/>
              </a:rPr>
              <a:t>از </a:t>
            </a:r>
            <a:r>
              <a:rPr lang="fa-IR" sz="2400" dirty="0" err="1" smtClean="0">
                <a:cs typeface="B Nazanin" panose="00000400000000000000" pitchFamily="2" charset="-78"/>
              </a:rPr>
              <a:t>گرافن</a:t>
            </a:r>
            <a:r>
              <a:rPr lang="fa-IR" sz="2400" dirty="0" smtClean="0">
                <a:cs typeface="B Nazanin" panose="00000400000000000000" pitchFamily="2" charset="-78"/>
              </a:rPr>
              <a:t> توانسته </a:t>
            </a:r>
            <a:r>
              <a:rPr lang="fa-IR" sz="2400" dirty="0" err="1" smtClean="0">
                <a:cs typeface="B Nazanin" panose="00000400000000000000" pitchFamily="2" charset="-78"/>
              </a:rPr>
              <a:t>اند</a:t>
            </a:r>
            <a:r>
              <a:rPr lang="fa-IR" sz="2400" dirty="0" smtClean="0">
                <a:cs typeface="B Nazanin" panose="00000400000000000000" pitchFamily="2" charset="-78"/>
              </a:rPr>
              <a:t> مدل جدیدی </a:t>
            </a:r>
            <a:r>
              <a:rPr lang="fa-IR" sz="2400" dirty="0">
                <a:cs typeface="B Nazanin" panose="00000400000000000000" pitchFamily="2" charset="-78"/>
              </a:rPr>
              <a:t>از </a:t>
            </a:r>
            <a:r>
              <a:rPr lang="fa-IR" sz="2400" dirty="0" err="1">
                <a:cs typeface="B Nazanin" panose="00000400000000000000" pitchFamily="2" charset="-78"/>
              </a:rPr>
              <a:t>دیودهای</a:t>
            </a:r>
            <a:r>
              <a:rPr lang="fa-IR" sz="2400" dirty="0">
                <a:cs typeface="B Nazanin" panose="00000400000000000000" pitchFamily="2" charset="-78"/>
              </a:rPr>
              <a:t> نور گسیل آلی را توسعه دهند. این پیشرفت می تواند راه را برای تولید انبوه و ارزان </a:t>
            </a:r>
            <a:r>
              <a:rPr lang="en-US" sz="2400" dirty="0">
                <a:cs typeface="B Nazanin" panose="00000400000000000000" pitchFamily="2" charset="-78"/>
              </a:rPr>
              <a:t>OLED</a:t>
            </a:r>
            <a:r>
              <a:rPr lang="fa-IR" sz="2400" dirty="0">
                <a:cs typeface="B Nazanin" panose="00000400000000000000" pitchFamily="2" charset="-78"/>
              </a:rPr>
              <a:t>ها، بر روی زیر لایه های پلاستیکی انعطاف پذیر با اندازه بزرگ و قیمت کم هموار </a:t>
            </a:r>
            <a:r>
              <a:rPr lang="fa-IR" sz="2400" dirty="0" smtClean="0">
                <a:cs typeface="B Nazanin" panose="00000400000000000000" pitchFamily="2" charset="-78"/>
              </a:rPr>
              <a:t>کند.</a:t>
            </a:r>
            <a:endParaRPr lang="en-US" sz="2400" dirty="0">
              <a:cs typeface="B Nazanin" panose="000004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42790"/>
            <a:ext cx="3895725" cy="299085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45146"/>
            <a:ext cx="3960440" cy="2709776"/>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803035" y="1722048"/>
            <a:ext cx="4896544" cy="2945878"/>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11"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12</a:t>
            </a:r>
            <a:r>
              <a:rPr lang="fa-IR" sz="2400" dirty="0" smtClean="0">
                <a:cs typeface="B Nazanin" panose="00000400000000000000" pitchFamily="2" charset="-78"/>
              </a:rPr>
              <a:t>-22</a:t>
            </a:r>
            <a:endParaRPr lang="en-US" dirty="0">
              <a:cs typeface="B Nazanin" panose="00000400000000000000" pitchFamily="2" charset="-78"/>
            </a:endParaRPr>
          </a:p>
        </p:txBody>
      </p:sp>
    </p:spTree>
    <p:extLst>
      <p:ext uri="{BB962C8B-B14F-4D97-AF65-F5344CB8AC3E}">
        <p14:creationId xmlns:p14="http://schemas.microsoft.com/office/powerpoint/2010/main" val="62701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arn(inVertical)">
                                      <p:cBhvr>
                                        <p:cTn id="16" dur="500"/>
                                        <p:tgtEl>
                                          <p:spTgt spid="5">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7"/>
                                        </p:tgtEl>
                                      </p:cBhvr>
                                    </p:animEffect>
                                    <p:anim calcmode="lin" valueType="num">
                                      <p:cBhvr>
                                        <p:cTn id="53" dur="1000"/>
                                        <p:tgtEl>
                                          <p:spTgt spid="7"/>
                                        </p:tgtEl>
                                        <p:attrNameLst>
                                          <p:attrName>ppt_x</p:attrName>
                                        </p:attrNameLst>
                                      </p:cBhvr>
                                      <p:tavLst>
                                        <p:tav tm="0">
                                          <p:val>
                                            <p:strVal val="ppt_x"/>
                                          </p:val>
                                        </p:tav>
                                        <p:tav tm="100000">
                                          <p:val>
                                            <p:strVal val="ppt_x"/>
                                          </p:val>
                                        </p:tav>
                                      </p:tavLst>
                                    </p:anim>
                                    <p:anim calcmode="lin" valueType="num">
                                      <p:cBhvr>
                                        <p:cTn id="54" dur="1000"/>
                                        <p:tgtEl>
                                          <p:spTgt spid="7"/>
                                        </p:tgtEl>
                                        <p:attrNameLst>
                                          <p:attrName>ppt_y</p:attrName>
                                        </p:attrNameLst>
                                      </p:cBhvr>
                                      <p:tavLst>
                                        <p:tav tm="0">
                                          <p:val>
                                            <p:strVal val="ppt_y"/>
                                          </p:val>
                                        </p:tav>
                                        <p:tav tm="100000">
                                          <p:val>
                                            <p:strVal val="ppt_y+.1"/>
                                          </p:val>
                                        </p:tav>
                                      </p:tavLst>
                                    </p:anim>
                                    <p:set>
                                      <p:cBhvr>
                                        <p:cTn id="55" dur="1" fill="hold">
                                          <p:stCondLst>
                                            <p:cond delay="999"/>
                                          </p:stCondLst>
                                        </p:cTn>
                                        <p:tgtEl>
                                          <p:spTgt spid="7"/>
                                        </p:tgtEl>
                                        <p:attrNameLst>
                                          <p:attrName>style.visibility</p:attrName>
                                        </p:attrNameLst>
                                      </p:cBhvr>
                                      <p:to>
                                        <p:strVal val="hidden"/>
                                      </p:to>
                                    </p:set>
                                  </p:childTnLst>
                                </p:cTn>
                              </p:par>
                            </p:childTnLst>
                          </p:cTn>
                        </p:par>
                        <p:par>
                          <p:cTn id="56" fill="hold">
                            <p:stCondLst>
                              <p:cond delay="1000"/>
                            </p:stCondLst>
                            <p:childTnLst>
                              <p:par>
                                <p:cTn id="57" presetID="16" presetClass="entr" presetSubtype="21" fill="hold" nodeType="after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barn(inVertical)">
                                      <p:cBhvr>
                                        <p:cTn id="59" dur="500"/>
                                        <p:tgtEl>
                                          <p:spTgt spid="5">
                                            <p:txEl>
                                              <p:pRg st="7" end="7"/>
                                            </p:txEl>
                                          </p:spTgt>
                                        </p:tgtEl>
                                      </p:cBhvr>
                                    </p:animEffect>
                                  </p:childTnLst>
                                </p:cTn>
                              </p:par>
                            </p:childTnLst>
                          </p:cTn>
                        </p:par>
                        <p:par>
                          <p:cTn id="60" fill="hold">
                            <p:stCondLst>
                              <p:cond delay="1500"/>
                            </p:stCondLst>
                            <p:childTnLst>
                              <p:par>
                                <p:cTn id="61" presetID="16" presetClass="entr" presetSubtype="21" fill="hold" nodeType="after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barn(inVertical)">
                                      <p:cBhvr>
                                        <p:cTn id="63" dur="500"/>
                                        <p:tgtEl>
                                          <p:spTgt spid="5">
                                            <p:txEl>
                                              <p:pRg st="8" end="8"/>
                                            </p:txEl>
                                          </p:spTgt>
                                        </p:tgtEl>
                                      </p:cBhvr>
                                    </p:animEffect>
                                  </p:childTnLst>
                                </p:cTn>
                              </p:par>
                            </p:childTnLst>
                          </p:cTn>
                        </p:par>
                        <p:par>
                          <p:cTn id="64" fill="hold">
                            <p:stCondLst>
                              <p:cond delay="2000"/>
                            </p:stCondLst>
                            <p:childTnLst>
                              <p:par>
                                <p:cTn id="65" presetID="6" presetClass="entr" presetSubtype="16"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9" y="332656"/>
            <a:ext cx="8568952" cy="5816977"/>
          </a:xfrm>
          <a:prstGeom prst="rect">
            <a:avLst/>
          </a:prstGeom>
          <a:noFill/>
        </p:spPr>
        <p:txBody>
          <a:bodyPr wrap="square" rtlCol="0">
            <a:spAutoFit/>
          </a:bodyPr>
          <a:lstStyle/>
          <a:p>
            <a:pPr marL="571500" lvl="0" indent="-571500" algn="r" rtl="1">
              <a:buFont typeface="Arial" panose="020B0604020202020204" pitchFamily="34" charset="0"/>
              <a:buChar char="•"/>
            </a:pPr>
            <a:r>
              <a:rPr lang="fa-IR" sz="3600" b="1" dirty="0">
                <a:solidFill>
                  <a:schemeClr val="tx2"/>
                </a:solidFill>
                <a:latin typeface="Times New Roman" panose="02020603050405020304" pitchFamily="18" charset="0"/>
                <a:cs typeface="B Nazanin" panose="00000400000000000000" pitchFamily="2" charset="-78"/>
              </a:rPr>
              <a:t>یادآوری مختصر تکنولوژی های </a:t>
            </a:r>
            <a:r>
              <a:rPr lang="en-US" sz="3600" b="1" dirty="0">
                <a:solidFill>
                  <a:schemeClr val="tx2"/>
                </a:solidFill>
                <a:latin typeface="Times New Roman" panose="02020603050405020304" pitchFamily="18" charset="0"/>
                <a:cs typeface="B Nazanin" panose="00000400000000000000" pitchFamily="2" charset="-78"/>
              </a:rPr>
              <a:t>LCD</a:t>
            </a:r>
            <a:r>
              <a:rPr lang="fa-IR" sz="3600" b="1" dirty="0">
                <a:solidFill>
                  <a:schemeClr val="tx2"/>
                </a:solidFill>
                <a:latin typeface="Times New Roman" panose="02020603050405020304" pitchFamily="18" charset="0"/>
                <a:cs typeface="B Nazanin" panose="00000400000000000000" pitchFamily="2" charset="-78"/>
              </a:rPr>
              <a:t> و پلاسما</a:t>
            </a:r>
            <a:endParaRPr lang="en-US" sz="3600" dirty="0">
              <a:solidFill>
                <a:schemeClr val="tx2"/>
              </a:solidFill>
              <a:latin typeface="Times New Roman" panose="02020603050405020304" pitchFamily="18" charset="0"/>
              <a:cs typeface="B Nazanin" panose="00000400000000000000" pitchFamily="2" charset="-78"/>
            </a:endParaRPr>
          </a:p>
          <a:p>
            <a:pPr algn="r" rtl="1"/>
            <a:endParaRPr lang="fa-IR" sz="2400" dirty="0" smtClean="0">
              <a:latin typeface="Times New Roman" panose="02020603050405020304" pitchFamily="18" charset="0"/>
              <a:cs typeface="B Nazanin" panose="00000400000000000000" pitchFamily="2" charset="-78"/>
            </a:endParaRPr>
          </a:p>
          <a:p>
            <a:pPr algn="r" rtl="1"/>
            <a:r>
              <a:rPr lang="fa-IR" sz="2400" dirty="0" smtClean="0">
                <a:latin typeface="Times New Roman" panose="02020603050405020304" pitchFamily="18" charset="0"/>
                <a:cs typeface="B Nazanin" panose="00000400000000000000" pitchFamily="2" charset="-78"/>
              </a:rPr>
              <a:t>تکنولوژی </a:t>
            </a:r>
            <a:r>
              <a:rPr lang="en-US" sz="2400" dirty="0">
                <a:latin typeface="Times New Roman" panose="02020603050405020304" pitchFamily="18" charset="0"/>
                <a:cs typeface="B Nazanin" panose="00000400000000000000" pitchFamily="2" charset="-78"/>
              </a:rPr>
              <a:t>LCD </a:t>
            </a:r>
            <a:r>
              <a:rPr lang="fa-IR" sz="2400" dirty="0">
                <a:latin typeface="Times New Roman" panose="02020603050405020304" pitchFamily="18" charset="0"/>
                <a:cs typeface="B Nazanin" panose="00000400000000000000" pitchFamily="2" charset="-78"/>
              </a:rPr>
              <a:t>مورد استفاده در </a:t>
            </a:r>
            <a:r>
              <a:rPr lang="fa-IR" sz="2400" dirty="0" err="1">
                <a:latin typeface="Times New Roman" panose="02020603050405020304" pitchFamily="18" charset="0"/>
                <a:cs typeface="B Nazanin" panose="00000400000000000000" pitchFamily="2" charset="-78"/>
              </a:rPr>
              <a:t>نمایشگرها</a:t>
            </a:r>
            <a:r>
              <a:rPr lang="fa-IR" sz="2400" dirty="0">
                <a:latin typeface="Times New Roman" panose="02020603050405020304" pitchFamily="18" charset="0"/>
                <a:cs typeface="B Nazanin" panose="00000400000000000000" pitchFamily="2" charset="-78"/>
              </a:rPr>
              <a:t> به این صورت می باشد که نوری سفید رنگ تولید </a:t>
            </a:r>
            <a:r>
              <a:rPr lang="fa-IR" sz="2400" dirty="0" err="1">
                <a:latin typeface="Times New Roman" panose="02020603050405020304" pitchFamily="18" charset="0"/>
                <a:cs typeface="B Nazanin" panose="00000400000000000000" pitchFamily="2" charset="-78"/>
              </a:rPr>
              <a:t>می‌شود</a:t>
            </a:r>
            <a:r>
              <a:rPr lang="fa-IR" sz="2400" dirty="0">
                <a:latin typeface="Times New Roman" panose="02020603050405020304" pitchFamily="18" charset="0"/>
                <a:cs typeface="B Nazanin" panose="00000400000000000000" pitchFamily="2" charset="-78"/>
              </a:rPr>
              <a:t> و از پشت سر با </a:t>
            </a:r>
            <a:r>
              <a:rPr lang="fa-IR" sz="2400" dirty="0" err="1">
                <a:latin typeface="Times New Roman" panose="02020603050405020304" pitchFamily="18" charset="0"/>
                <a:cs typeface="B Nazanin" panose="00000400000000000000" pitchFamily="2" charset="-78"/>
              </a:rPr>
              <a:t>سلول‌های</a:t>
            </a:r>
            <a:r>
              <a:rPr lang="fa-IR" sz="2400" dirty="0">
                <a:latin typeface="Times New Roman" panose="02020603050405020304" pitchFamily="18" charset="0"/>
                <a:cs typeface="B Nazanin" panose="00000400000000000000" pitchFamily="2" charset="-78"/>
              </a:rPr>
              <a:t> حاوی کریستال مایع</a:t>
            </a:r>
            <a:r>
              <a:rPr lang="ar-SA"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برخورد و اگر اجازه پیدا کند، از سوی دیگر سلول خارج </a:t>
            </a:r>
            <a:r>
              <a:rPr lang="fa-IR" sz="2400" dirty="0" err="1">
                <a:latin typeface="Times New Roman" panose="02020603050405020304" pitchFamily="18" charset="0"/>
                <a:cs typeface="B Nazanin" panose="00000400000000000000" pitchFamily="2" charset="-78"/>
              </a:rPr>
              <a:t>می‌شود</a:t>
            </a:r>
            <a:r>
              <a:rPr lang="fa-IR" sz="2400" dirty="0">
                <a:latin typeface="Times New Roman" panose="02020603050405020304" pitchFamily="18" charset="0"/>
                <a:cs typeface="B Nazanin" panose="00000400000000000000" pitchFamily="2" charset="-78"/>
              </a:rPr>
              <a:t> و به چشمان کاربران </a:t>
            </a:r>
            <a:r>
              <a:rPr lang="fa-IR" sz="2400" dirty="0" err="1">
                <a:latin typeface="Times New Roman" panose="02020603050405020304" pitchFamily="18" charset="0"/>
                <a:cs typeface="B Nazanin" panose="00000400000000000000" pitchFamily="2" charset="-78"/>
              </a:rPr>
              <a:t>می‌رسد</a:t>
            </a:r>
            <a:r>
              <a:rPr lang="fa-IR" sz="2400" dirty="0">
                <a:latin typeface="Times New Roman" panose="02020603050405020304" pitchFamily="18" charset="0"/>
                <a:cs typeface="B Nazanin" panose="00000400000000000000" pitchFamily="2" charset="-78"/>
              </a:rPr>
              <a:t>. نور سفید رنگ یا توسط </a:t>
            </a:r>
            <a:r>
              <a:rPr lang="fa-IR" sz="2400" dirty="0" err="1">
                <a:latin typeface="Times New Roman" panose="02020603050405020304" pitchFamily="18" charset="0"/>
                <a:cs typeface="B Nazanin" panose="00000400000000000000" pitchFamily="2" charset="-78"/>
              </a:rPr>
              <a:t>لامپ‌های</a:t>
            </a:r>
            <a:r>
              <a:rPr lang="fa-IR" sz="2400" dirty="0">
                <a:latin typeface="Times New Roman" panose="02020603050405020304" pitchFamily="18" charset="0"/>
                <a:cs typeface="B Nazanin" panose="00000400000000000000" pitchFamily="2" charset="-78"/>
              </a:rPr>
              <a:t> مهتابی‌، مانند </a:t>
            </a:r>
            <a:r>
              <a:rPr lang="en-US" sz="2400" dirty="0">
                <a:latin typeface="Times New Roman" panose="02020603050405020304" pitchFamily="18" charset="0"/>
                <a:cs typeface="B Nazanin" panose="00000400000000000000" pitchFamily="2" charset="-78"/>
              </a:rPr>
              <a:t>CCFL </a:t>
            </a:r>
            <a:r>
              <a:rPr lang="fa-IR" sz="2400" dirty="0">
                <a:latin typeface="Times New Roman" panose="02020603050405020304" pitchFamily="18" charset="0"/>
                <a:cs typeface="B Nazanin" panose="00000400000000000000" pitchFamily="2" charset="-78"/>
              </a:rPr>
              <a:t>تولید یا در </a:t>
            </a:r>
            <a:r>
              <a:rPr lang="fa-IR" sz="2400" dirty="0" err="1">
                <a:latin typeface="Times New Roman" panose="02020603050405020304" pitchFamily="18" charset="0"/>
                <a:cs typeface="B Nazanin" panose="00000400000000000000" pitchFamily="2" charset="-78"/>
              </a:rPr>
              <a:t>مدل‌های</a:t>
            </a:r>
            <a:r>
              <a:rPr lang="fa-IR" sz="2400" dirty="0">
                <a:latin typeface="Times New Roman" panose="02020603050405020304" pitchFamily="18" charset="0"/>
                <a:cs typeface="B Nazanin" panose="00000400000000000000" pitchFamily="2" charset="-78"/>
              </a:rPr>
              <a:t> جدیدتر توسط </a:t>
            </a:r>
            <a:r>
              <a:rPr lang="fa-IR" sz="2400" dirty="0" err="1">
                <a:latin typeface="Times New Roman" panose="02020603050405020304" pitchFamily="18" charset="0"/>
                <a:cs typeface="B Nazanin" panose="00000400000000000000" pitchFamily="2" charset="-78"/>
              </a:rPr>
              <a:t>دیودهای</a:t>
            </a:r>
            <a:r>
              <a:rPr lang="fa-IR" sz="2400" dirty="0">
                <a:latin typeface="Times New Roman" panose="02020603050405020304" pitchFamily="18" charset="0"/>
                <a:cs typeface="B Nazanin" panose="00000400000000000000" pitchFamily="2" charset="-78"/>
              </a:rPr>
              <a:t> نوری </a:t>
            </a:r>
            <a:r>
              <a:rPr lang="en-US" sz="2400" dirty="0">
                <a:latin typeface="Times New Roman" panose="02020603050405020304" pitchFamily="18" charset="0"/>
                <a:cs typeface="B Nazanin" panose="00000400000000000000" pitchFamily="2" charset="-78"/>
              </a:rPr>
              <a:t>(LED) </a:t>
            </a:r>
            <a:r>
              <a:rPr lang="fa-IR" sz="2400" dirty="0">
                <a:latin typeface="Times New Roman" panose="02020603050405020304" pitchFamily="18" charset="0"/>
                <a:cs typeface="B Nazanin" panose="00000400000000000000" pitchFamily="2" charset="-78"/>
              </a:rPr>
              <a:t>تابیده </a:t>
            </a:r>
            <a:r>
              <a:rPr lang="fa-IR" sz="2400" dirty="0" err="1">
                <a:latin typeface="Times New Roman" panose="02020603050405020304" pitchFamily="18" charset="0"/>
                <a:cs typeface="B Nazanin" panose="00000400000000000000" pitchFamily="2" charset="-78"/>
              </a:rPr>
              <a:t>می‌شود</a:t>
            </a:r>
            <a:r>
              <a:rPr lang="fa-IR" sz="2400" dirty="0">
                <a:latin typeface="Times New Roman" panose="02020603050405020304" pitchFamily="18" charset="0"/>
                <a:cs typeface="B Nazanin" panose="00000400000000000000" pitchFamily="2" charset="-78"/>
              </a:rPr>
              <a:t>. در هر حال در تکنولوژی </a:t>
            </a:r>
            <a:r>
              <a:rPr lang="en-US" sz="2400" dirty="0">
                <a:latin typeface="Times New Roman" panose="02020603050405020304" pitchFamily="18" charset="0"/>
                <a:cs typeface="B Nazanin" panose="00000400000000000000" pitchFamily="2" charset="-78"/>
              </a:rPr>
              <a:t>LCD</a:t>
            </a:r>
            <a:r>
              <a:rPr lang="fa-IR" sz="2400" dirty="0">
                <a:latin typeface="Times New Roman" panose="02020603050405020304" pitchFamily="18" charset="0"/>
                <a:cs typeface="B Nazanin" panose="00000400000000000000" pitchFamily="2" charset="-78"/>
              </a:rPr>
              <a:t> </a:t>
            </a:r>
            <a:r>
              <a:rPr lang="fa-IR" sz="2400" dirty="0" err="1">
                <a:latin typeface="Times New Roman" panose="02020603050405020304" pitchFamily="18" charset="0"/>
                <a:cs typeface="B Nazanin" panose="00000400000000000000" pitchFamily="2" charset="-78"/>
              </a:rPr>
              <a:t>سلول‌ها</a:t>
            </a:r>
            <a:r>
              <a:rPr lang="fa-IR" sz="2400" dirty="0">
                <a:latin typeface="Times New Roman" panose="02020603050405020304" pitchFamily="18" charset="0"/>
                <a:cs typeface="B Nazanin" panose="00000400000000000000" pitchFamily="2" charset="-78"/>
              </a:rPr>
              <a:t> از خود نوری تولید </a:t>
            </a:r>
            <a:r>
              <a:rPr lang="fa-IR" sz="2400" dirty="0" err="1">
                <a:latin typeface="Times New Roman" panose="02020603050405020304" pitchFamily="18" charset="0"/>
                <a:cs typeface="B Nazanin" panose="00000400000000000000" pitchFamily="2" charset="-78"/>
              </a:rPr>
              <a:t>نمی‌کنند</a:t>
            </a:r>
            <a:r>
              <a:rPr lang="fa-IR" sz="2400" dirty="0">
                <a:latin typeface="Times New Roman" panose="02020603050405020304" pitchFamily="18" charset="0"/>
                <a:cs typeface="B Nazanin" panose="00000400000000000000" pitchFamily="2" charset="-78"/>
              </a:rPr>
              <a:t> و تنها بر کیفیت پرتو عبوری تاثیر خواهند گذاشت</a:t>
            </a:r>
            <a:r>
              <a:rPr lang="ar-SA" sz="2400" dirty="0">
                <a:latin typeface="Times New Roman" panose="02020603050405020304" pitchFamily="18" charset="0"/>
                <a:cs typeface="B Nazanin" panose="00000400000000000000" pitchFamily="2" charset="-78"/>
              </a:rPr>
              <a:t>.</a:t>
            </a:r>
            <a:endParaRPr lang="en-US" sz="2400" dirty="0">
              <a:latin typeface="Times New Roman" panose="02020603050405020304" pitchFamily="18" charset="0"/>
              <a:cs typeface="B Nazanin" panose="00000400000000000000" pitchFamily="2" charset="-78"/>
            </a:endParaRPr>
          </a:p>
          <a:p>
            <a:pPr algn="r" rtl="1"/>
            <a:r>
              <a:rPr lang="fa-IR" sz="2400" dirty="0">
                <a:latin typeface="Times New Roman" panose="02020603050405020304" pitchFamily="18" charset="0"/>
                <a:cs typeface="B Nazanin" panose="00000400000000000000" pitchFamily="2" charset="-78"/>
              </a:rPr>
              <a:t>در </a:t>
            </a:r>
            <a:r>
              <a:rPr lang="fa-IR" sz="2400" dirty="0" err="1">
                <a:latin typeface="Times New Roman" panose="02020603050405020304" pitchFamily="18" charset="0"/>
                <a:cs typeface="B Nazanin" panose="00000400000000000000" pitchFamily="2" charset="-78"/>
              </a:rPr>
              <a:t>نمایشگرهایی</a:t>
            </a:r>
            <a:r>
              <a:rPr lang="fa-IR" sz="2400" dirty="0">
                <a:latin typeface="Times New Roman" panose="02020603050405020304" pitchFamily="18" charset="0"/>
                <a:cs typeface="B Nazanin" panose="00000400000000000000" pitchFamily="2" charset="-78"/>
              </a:rPr>
              <a:t> که از تکنولوژی </a:t>
            </a:r>
            <a:r>
              <a:rPr lang="en-US" sz="2400" dirty="0">
                <a:latin typeface="Times New Roman" panose="02020603050405020304" pitchFamily="18" charset="0"/>
                <a:cs typeface="B Nazanin" panose="00000400000000000000" pitchFamily="2" charset="-78"/>
              </a:rPr>
              <a:t>Plasma </a:t>
            </a:r>
            <a:r>
              <a:rPr lang="fa-IR" sz="2400" dirty="0">
                <a:latin typeface="Times New Roman" panose="02020603050405020304" pitchFamily="18" charset="0"/>
                <a:cs typeface="B Nazanin" panose="00000400000000000000" pitchFamily="2" charset="-78"/>
              </a:rPr>
              <a:t>استفاده </a:t>
            </a:r>
            <a:r>
              <a:rPr lang="fa-IR" sz="2400" dirty="0" err="1">
                <a:latin typeface="Times New Roman" panose="02020603050405020304" pitchFamily="18" charset="0"/>
                <a:cs typeface="B Nazanin" panose="00000400000000000000" pitchFamily="2" charset="-78"/>
              </a:rPr>
              <a:t>می‌کنند</a:t>
            </a:r>
            <a:r>
              <a:rPr lang="fa-IR" sz="2400" dirty="0">
                <a:latin typeface="Times New Roman" panose="02020603050405020304" pitchFamily="18" charset="0"/>
                <a:cs typeface="B Nazanin" panose="00000400000000000000" pitchFamily="2" charset="-78"/>
              </a:rPr>
              <a:t>، پانل جلویی نمایشگر مانند پانل </a:t>
            </a:r>
            <a:r>
              <a:rPr lang="fa-IR" sz="2400" dirty="0" err="1">
                <a:latin typeface="Times New Roman" panose="02020603050405020304" pitchFamily="18" charset="0"/>
                <a:cs typeface="B Nazanin" panose="00000400000000000000" pitchFamily="2" charset="-78"/>
              </a:rPr>
              <a:t>نمایشگرهای</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LCD </a:t>
            </a:r>
            <a:r>
              <a:rPr lang="fa-IR" sz="2400" dirty="0">
                <a:latin typeface="Times New Roman" panose="02020603050405020304" pitchFamily="18" charset="0"/>
                <a:cs typeface="B Nazanin" panose="00000400000000000000" pitchFamily="2" charset="-78"/>
              </a:rPr>
              <a:t>متشکل از </a:t>
            </a:r>
            <a:r>
              <a:rPr lang="fa-IR" sz="2400" dirty="0" err="1">
                <a:latin typeface="Times New Roman" panose="02020603050405020304" pitchFamily="18" charset="0"/>
                <a:cs typeface="B Nazanin" panose="00000400000000000000" pitchFamily="2" charset="-78"/>
              </a:rPr>
              <a:t>سلول‌های</a:t>
            </a:r>
            <a:r>
              <a:rPr lang="fa-IR" sz="2400" dirty="0">
                <a:latin typeface="Times New Roman" panose="02020603050405020304" pitchFamily="18" charset="0"/>
                <a:cs typeface="B Nazanin" panose="00000400000000000000" pitchFamily="2" charset="-78"/>
              </a:rPr>
              <a:t> بسیاری است که به‌ صورت منظم چیده </a:t>
            </a:r>
            <a:r>
              <a:rPr lang="fa-IR" sz="2400" dirty="0" err="1">
                <a:latin typeface="Times New Roman" panose="02020603050405020304" pitchFamily="18" charset="0"/>
                <a:cs typeface="B Nazanin" panose="00000400000000000000" pitchFamily="2" charset="-78"/>
              </a:rPr>
              <a:t>شده‌اند</a:t>
            </a:r>
            <a:r>
              <a:rPr lang="fa-IR" sz="2400" dirty="0">
                <a:latin typeface="Times New Roman" panose="02020603050405020304" pitchFamily="18" charset="0"/>
                <a:cs typeface="B Nazanin" panose="00000400000000000000" pitchFamily="2" charset="-78"/>
              </a:rPr>
              <a:t>. در پس این </a:t>
            </a:r>
            <a:r>
              <a:rPr lang="fa-IR" sz="2400" dirty="0" err="1">
                <a:latin typeface="Times New Roman" panose="02020603050405020304" pitchFamily="18" charset="0"/>
                <a:cs typeface="B Nazanin" panose="00000400000000000000" pitchFamily="2" charset="-78"/>
              </a:rPr>
              <a:t>سلول‌ها</a:t>
            </a:r>
            <a:r>
              <a:rPr lang="fa-IR" sz="2400" dirty="0">
                <a:latin typeface="Times New Roman" panose="02020603050405020304" pitchFamily="18" charset="0"/>
                <a:cs typeface="B Nazanin" panose="00000400000000000000" pitchFamily="2" charset="-78"/>
              </a:rPr>
              <a:t> منبع تولید نور وجود ندارد، زیرا نور موردنیاز توسط سلول تولید </a:t>
            </a:r>
            <a:r>
              <a:rPr lang="fa-IR" sz="2400" dirty="0" err="1">
                <a:latin typeface="Times New Roman" panose="02020603050405020304" pitchFamily="18" charset="0"/>
                <a:cs typeface="B Nazanin" panose="00000400000000000000" pitchFamily="2" charset="-78"/>
              </a:rPr>
              <a:t>می‌شود</a:t>
            </a:r>
            <a:r>
              <a:rPr lang="fa-IR" sz="2400" dirty="0">
                <a:latin typeface="Times New Roman" panose="02020603050405020304" pitchFamily="18" charset="0"/>
                <a:cs typeface="B Nazanin" panose="00000400000000000000" pitchFamily="2" charset="-78"/>
              </a:rPr>
              <a:t>. به این ‌صورت که جریان الکتریکی، گاز درون سلول را به فاز پلاسما (حالت چهارم ماده) ‌منتقل </a:t>
            </a:r>
            <a:r>
              <a:rPr lang="fa-IR" sz="2400" dirty="0" err="1">
                <a:latin typeface="Times New Roman" panose="02020603050405020304" pitchFamily="18" charset="0"/>
                <a:cs typeface="B Nazanin" panose="00000400000000000000" pitchFamily="2" charset="-78"/>
              </a:rPr>
              <a:t>می‌کند</a:t>
            </a:r>
            <a:r>
              <a:rPr lang="fa-IR" sz="2400" dirty="0">
                <a:latin typeface="Times New Roman" panose="02020603050405020304" pitchFamily="18" charset="0"/>
                <a:cs typeface="B Nazanin" panose="00000400000000000000" pitchFamily="2" charset="-78"/>
              </a:rPr>
              <a:t> و هنگامی که جریان الکتریکی قطع شود، ماده خواهان بازگشت به حالت گازی است. از این رو انرژی دریافت شده را به‌ شکل نور ساطع </a:t>
            </a:r>
            <a:r>
              <a:rPr lang="fa-IR" sz="2400" dirty="0" err="1">
                <a:latin typeface="Times New Roman" panose="02020603050405020304" pitchFamily="18" charset="0"/>
                <a:cs typeface="B Nazanin" panose="00000400000000000000" pitchFamily="2" charset="-78"/>
              </a:rPr>
              <a:t>می‌کند</a:t>
            </a:r>
            <a:r>
              <a:rPr lang="fa-IR" sz="2400" dirty="0">
                <a:latin typeface="Times New Roman" panose="02020603050405020304" pitchFamily="18" charset="0"/>
                <a:cs typeface="B Nazanin" panose="00000400000000000000" pitchFamily="2" charset="-78"/>
              </a:rPr>
              <a:t> و به حالت اولیه باز </a:t>
            </a:r>
            <a:r>
              <a:rPr lang="fa-IR" sz="2400" dirty="0" err="1">
                <a:latin typeface="Times New Roman" panose="02020603050405020304" pitchFamily="18" charset="0"/>
                <a:cs typeface="B Nazanin" panose="00000400000000000000" pitchFamily="2" charset="-78"/>
              </a:rPr>
              <a:t>می‌گردد</a:t>
            </a:r>
            <a:r>
              <a:rPr lang="fa-IR" sz="2400" dirty="0">
                <a:latin typeface="Times New Roman" panose="02020603050405020304" pitchFamily="18" charset="0"/>
                <a:cs typeface="B Nazanin" panose="00000400000000000000" pitchFamily="2" charset="-78"/>
              </a:rPr>
              <a:t>. همین موضوع از </a:t>
            </a:r>
            <a:r>
              <a:rPr lang="fa-IR" sz="2400" dirty="0" err="1">
                <a:latin typeface="Times New Roman" panose="02020603050405020304" pitchFamily="18" charset="0"/>
                <a:cs typeface="B Nazanin" panose="00000400000000000000" pitchFamily="2" charset="-78"/>
              </a:rPr>
              <a:t>تفاوت‌های</a:t>
            </a:r>
            <a:r>
              <a:rPr lang="fa-IR" sz="2400" dirty="0">
                <a:latin typeface="Times New Roman" panose="02020603050405020304" pitchFamily="18" charset="0"/>
                <a:cs typeface="B Nazanin" panose="00000400000000000000" pitchFamily="2" charset="-78"/>
              </a:rPr>
              <a:t> اصلی </a:t>
            </a:r>
            <a:r>
              <a:rPr lang="fa-IR" sz="2400" dirty="0" err="1">
                <a:latin typeface="Times New Roman" panose="02020603050405020304" pitchFamily="18" charset="0"/>
                <a:cs typeface="B Nazanin" panose="00000400000000000000" pitchFamily="2" charset="-78"/>
              </a:rPr>
              <a:t>نمایشگرهای</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LCD </a:t>
            </a:r>
            <a:r>
              <a:rPr lang="fa-IR" sz="2400" dirty="0">
                <a:latin typeface="Times New Roman" panose="02020603050405020304" pitchFamily="18" charset="0"/>
                <a:cs typeface="B Nazanin" panose="00000400000000000000" pitchFamily="2" charset="-78"/>
              </a:rPr>
              <a:t>و </a:t>
            </a:r>
            <a:r>
              <a:rPr lang="en-US" sz="2400" dirty="0">
                <a:latin typeface="Times New Roman" panose="02020603050405020304" pitchFamily="18" charset="0"/>
                <a:cs typeface="B Nazanin" panose="00000400000000000000" pitchFamily="2" charset="-78"/>
              </a:rPr>
              <a:t>Plasma </a:t>
            </a:r>
            <a:r>
              <a:rPr lang="fa-IR" sz="2400" dirty="0">
                <a:latin typeface="Times New Roman" panose="02020603050405020304" pitchFamily="18" charset="0"/>
                <a:cs typeface="B Nazanin" panose="00000400000000000000" pitchFamily="2" charset="-78"/>
              </a:rPr>
              <a:t>است</a:t>
            </a:r>
            <a:r>
              <a:rPr lang="ar-SA" sz="2400" dirty="0" smtClean="0">
                <a:latin typeface="Times New Roman" panose="02020603050405020304" pitchFamily="18" charset="0"/>
                <a:cs typeface="B Nazanin" panose="00000400000000000000" pitchFamily="2" charset="-78"/>
              </a:rPr>
              <a:t>.</a:t>
            </a:r>
            <a:endParaRPr lang="en-US" sz="2400" dirty="0">
              <a:latin typeface="Times New Roman" panose="02020603050405020304" pitchFamily="18" charset="0"/>
              <a:cs typeface="B Nazanin" panose="00000400000000000000" pitchFamily="2" charset="-78"/>
            </a:endParaRPr>
          </a:p>
        </p:txBody>
      </p:sp>
      <p:sp>
        <p:nvSpPr>
          <p:cNvPr id="6"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13-22</a:t>
            </a:r>
            <a:endParaRPr lang="en-US" dirty="0">
              <a:cs typeface="B Nazanin" panose="00000400000000000000" pitchFamily="2" charset="-78"/>
            </a:endParaRPr>
          </a:p>
        </p:txBody>
      </p:sp>
    </p:spTree>
    <p:extLst>
      <p:ext uri="{BB962C8B-B14F-4D97-AF65-F5344CB8AC3E}">
        <p14:creationId xmlns:p14="http://schemas.microsoft.com/office/powerpoint/2010/main" val="299502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8023"/>
            <a:ext cx="8229600" cy="686300"/>
          </a:xfrm>
        </p:spPr>
        <p:txBody>
          <a:bodyPr>
            <a:normAutofit/>
          </a:bodyPr>
          <a:lstStyle/>
          <a:p>
            <a:pPr marL="571500" indent="-571500" algn="r" rtl="1">
              <a:buFont typeface="Arial" panose="020B0604020202020204" pitchFamily="34" charset="0"/>
              <a:buChar char="•"/>
            </a:pPr>
            <a:r>
              <a:rPr lang="fa-IR" sz="3600" dirty="0" smtClean="0">
                <a:latin typeface="IranNastaliq" pitchFamily="18" charset="0"/>
                <a:cs typeface="B Nazanin" panose="00000400000000000000" pitchFamily="2" charset="-78"/>
              </a:rPr>
              <a:t>آشنایی با فناوری </a:t>
            </a:r>
            <a:r>
              <a:rPr lang="en-US" sz="3600" dirty="0" smtClean="0">
                <a:latin typeface="IranNastaliq" pitchFamily="18" charset="0"/>
                <a:cs typeface="B Nazanin" panose="00000400000000000000" pitchFamily="2" charset="-78"/>
              </a:rPr>
              <a:t>OLED</a:t>
            </a:r>
            <a:r>
              <a:rPr lang="fa-IR" sz="3600" dirty="0" smtClean="0">
                <a:latin typeface="IranNastaliq" pitchFamily="18" charset="0"/>
                <a:cs typeface="B Nazanin" panose="00000400000000000000" pitchFamily="2" charset="-78"/>
              </a:rPr>
              <a:t> و </a:t>
            </a:r>
            <a:r>
              <a:rPr lang="fa-IR" sz="3600" dirty="0" err="1" smtClean="0">
                <a:latin typeface="IranNastaliq" pitchFamily="18" charset="0"/>
                <a:cs typeface="B Nazanin" panose="00000400000000000000" pitchFamily="2" charset="-78"/>
              </a:rPr>
              <a:t>کابردهای</a:t>
            </a:r>
            <a:r>
              <a:rPr lang="fa-IR" sz="3600" dirty="0" smtClean="0">
                <a:latin typeface="IranNastaliq" pitchFamily="18" charset="0"/>
                <a:cs typeface="B Nazanin" panose="00000400000000000000" pitchFamily="2" charset="-78"/>
              </a:rPr>
              <a:t> آن</a:t>
            </a:r>
            <a:endParaRPr lang="en-US" sz="3600" dirty="0">
              <a:latin typeface="IranNastaliq" pitchFamily="18" charset="0"/>
              <a:cs typeface="B Nazanin" panose="00000400000000000000" pitchFamily="2" charset="-78"/>
            </a:endParaRPr>
          </a:p>
        </p:txBody>
      </p:sp>
      <p:sp>
        <p:nvSpPr>
          <p:cNvPr id="3" name="Content Placeholder 2"/>
          <p:cNvSpPr>
            <a:spLocks noGrp="1"/>
          </p:cNvSpPr>
          <p:nvPr>
            <p:ph idx="1"/>
          </p:nvPr>
        </p:nvSpPr>
        <p:spPr>
          <a:xfrm>
            <a:off x="539552" y="1007016"/>
            <a:ext cx="8373616" cy="5349334"/>
          </a:xfrm>
        </p:spPr>
        <p:txBody>
          <a:bodyPr>
            <a:noAutofit/>
          </a:bodyPr>
          <a:lstStyle/>
          <a:p>
            <a:pPr marL="0" indent="0" algn="r" rtl="1">
              <a:buNone/>
            </a:pPr>
            <a:r>
              <a:rPr lang="fa-IR" sz="2400" dirty="0" smtClean="0">
                <a:latin typeface="Times New Roman" panose="02020603050405020304" pitchFamily="18" charset="0"/>
                <a:cs typeface="B Nazanin" panose="00000400000000000000" pitchFamily="2" charset="-78"/>
              </a:rPr>
              <a:t>- تصور کنید که یک نمایشگر با وضوح بسیار بالا دارید که عرض آن 50 اینچ و ضخامت کمتر از 3 میلیمتر است و زمانی که به آن نیازی ندارید جمع شود</a:t>
            </a:r>
            <a:r>
              <a:rPr lang="ar-SA" sz="2400" dirty="0" smtClean="0">
                <a:latin typeface="Times New Roman" panose="02020603050405020304" pitchFamily="18" charset="0"/>
                <a:cs typeface="B Nazanin" panose="00000400000000000000" pitchFamily="2" charset="-78"/>
              </a:rPr>
              <a:t>.</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نمايشگرهاي</a:t>
            </a:r>
            <a:r>
              <a:rPr lang="en-US" sz="2400" dirty="0" smtClean="0">
                <a:latin typeface="Times New Roman" panose="02020603050405020304" pitchFamily="18" charset="0"/>
                <a:cs typeface="B Nazanin" panose="00000400000000000000" pitchFamily="2" charset="-78"/>
              </a:rPr>
              <a:t> OLED </a:t>
            </a:r>
            <a:r>
              <a:rPr lang="fa-IR" sz="2400" dirty="0" smtClean="0">
                <a:latin typeface="Times New Roman" panose="02020603050405020304" pitchFamily="18" charset="0"/>
                <a:cs typeface="B Nazanin" panose="00000400000000000000" pitchFamily="2" charset="-78"/>
              </a:rPr>
              <a:t> یک </a:t>
            </a:r>
            <a:r>
              <a:rPr lang="ar-SA" sz="2400" dirty="0" smtClean="0">
                <a:latin typeface="Times New Roman" panose="02020603050405020304" pitchFamily="18" charset="0"/>
                <a:cs typeface="B Nazanin" panose="00000400000000000000" pitchFamily="2" charset="-78"/>
              </a:rPr>
              <a:t>عملكرد جادويي را به نمايش مي‌گذارند</a:t>
            </a:r>
            <a:r>
              <a:rPr lang="fa-IR" sz="2400" dirty="0" smtClean="0">
                <a:latin typeface="Times New Roman" panose="02020603050405020304" pitchFamily="18" charset="0"/>
                <a:cs typeface="B Nazanin" panose="00000400000000000000" pitchFamily="2" charset="-78"/>
              </a:rPr>
              <a:t>  و توليد گرما و پخش نورهاي اضافي در جهات گوناگون در اين صفحات به ميزان فراواني کاهش </a:t>
            </a:r>
            <a:r>
              <a:rPr lang="fa-IR" sz="2400" dirty="0" err="1" smtClean="0">
                <a:latin typeface="Times New Roman" panose="02020603050405020304" pitchFamily="18" charset="0"/>
                <a:cs typeface="B Nazanin" panose="00000400000000000000" pitchFamily="2" charset="-78"/>
              </a:rPr>
              <a:t>يافته</a:t>
            </a:r>
            <a:r>
              <a:rPr lang="fa-IR" sz="2400" dirty="0" smtClean="0">
                <a:latin typeface="Times New Roman" panose="02020603050405020304" pitchFamily="18" charset="0"/>
                <a:cs typeface="B Nazanin" panose="00000400000000000000" pitchFamily="2" charset="-78"/>
              </a:rPr>
              <a:t> است.</a:t>
            </a:r>
          </a:p>
          <a:p>
            <a:pPr marL="0" indent="0"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عملا </a:t>
            </a:r>
            <a:r>
              <a:rPr lang="ar-SA" sz="2400" dirty="0">
                <a:latin typeface="Times New Roman" panose="02020603050405020304" pitchFamily="18" charset="0"/>
                <a:cs typeface="B Nazanin" panose="00000400000000000000" pitchFamily="2" charset="-78"/>
              </a:rPr>
              <a:t>هر دستگاهی که در آن </a:t>
            </a:r>
            <a:r>
              <a:rPr lang="en-US" sz="2400" dirty="0">
                <a:latin typeface="Times New Roman" panose="02020603050405020304" pitchFamily="18" charset="0"/>
                <a:cs typeface="B Nazanin" panose="00000400000000000000" pitchFamily="2" charset="-78"/>
              </a:rPr>
              <a:t>LCD</a:t>
            </a:r>
            <a:r>
              <a:rPr lang="ar-SA" sz="2400" dirty="0">
                <a:latin typeface="Times New Roman" panose="02020603050405020304" pitchFamily="18" charset="0"/>
                <a:cs typeface="B Nazanin" panose="00000400000000000000" pitchFamily="2" charset="-78"/>
              </a:rPr>
              <a:t> و نمایشگر به کار رفته است می تواند کاندیدای استفاده از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باشد</a:t>
            </a:r>
            <a:endParaRPr lang="fa-IR" sz="2400" dirty="0" smtClean="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این فناوری </a:t>
            </a:r>
            <a:r>
              <a:rPr lang="ar-SA" sz="2400" dirty="0" smtClean="0">
                <a:latin typeface="Times New Roman" panose="02020603050405020304" pitchFamily="18" charset="0"/>
                <a:cs typeface="B Nazanin" panose="00000400000000000000" pitchFamily="2" charset="-78"/>
              </a:rPr>
              <a:t>باعث </a:t>
            </a:r>
            <a:r>
              <a:rPr lang="ar-SA" sz="2400" dirty="0">
                <a:latin typeface="Times New Roman" panose="02020603050405020304" pitchFamily="18" charset="0"/>
                <a:cs typeface="B Nazanin" panose="00000400000000000000" pitchFamily="2" charset="-78"/>
              </a:rPr>
              <a:t>می</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شود تا این وسایل سبک</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تر و کوچک</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تر شوند و حمل و نقل آنها آسان</a:t>
            </a:r>
            <a:r>
              <a:rPr lang="fa-IR" sz="2400" dirty="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تر گردد. </a:t>
            </a:r>
            <a:endParaRPr lang="fa-IR" sz="2400" dirty="0" smtClean="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در </a:t>
            </a:r>
            <a:r>
              <a:rPr lang="ar-SA" sz="2400" dirty="0">
                <a:latin typeface="Times New Roman" panose="02020603050405020304" pitchFamily="18" charset="0"/>
                <a:cs typeface="B Nazanin" panose="00000400000000000000" pitchFamily="2" charset="-78"/>
              </a:rPr>
              <a:t>آینده صفحات نمایشی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به عنوان بخش مهمی از کامپیوترهای پوشیدنی به </a:t>
            </a:r>
            <a:r>
              <a:rPr lang="ar-SA" sz="2400" dirty="0" smtClean="0">
                <a:latin typeface="Times New Roman" panose="02020603050405020304" pitchFamily="18" charset="0"/>
                <a:cs typeface="B Nazanin" panose="00000400000000000000" pitchFamily="2" charset="-78"/>
              </a:rPr>
              <a:t>کار</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برده </a:t>
            </a:r>
            <a:r>
              <a:rPr lang="ar-SA" sz="2400" dirty="0">
                <a:latin typeface="Times New Roman" panose="02020603050405020304" pitchFamily="18" charset="0"/>
                <a:cs typeface="B Nazanin" panose="00000400000000000000" pitchFamily="2" charset="-78"/>
              </a:rPr>
              <a:t>می </a:t>
            </a:r>
            <a:r>
              <a:rPr lang="ar-SA" sz="2400" dirty="0" smtClean="0">
                <a:latin typeface="Times New Roman" panose="02020603050405020304" pitchFamily="18" charset="0"/>
                <a:cs typeface="B Nazanin" panose="00000400000000000000" pitchFamily="2" charset="-78"/>
              </a:rPr>
              <a:t>شوند.</a:t>
            </a:r>
            <a:endParaRPr lang="fa-IR" sz="2400" dirty="0" smtClean="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از </a:t>
            </a:r>
            <a:r>
              <a:rPr lang="ar-SA" sz="2400" dirty="0">
                <a:latin typeface="Times New Roman" panose="02020603050405020304" pitchFamily="18" charset="0"/>
                <a:cs typeface="B Nazanin" panose="00000400000000000000" pitchFamily="2" charset="-78"/>
              </a:rPr>
              <a:t>دیگر کاربردهای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استفاده آن در </a:t>
            </a:r>
            <a:r>
              <a:rPr lang="en-US" sz="2400" dirty="0">
                <a:latin typeface="Times New Roman" panose="02020603050405020304" pitchFamily="18" charset="0"/>
                <a:cs typeface="B Nazanin" panose="00000400000000000000" pitchFamily="2" charset="-78"/>
              </a:rPr>
              <a:t>HUD</a:t>
            </a:r>
            <a:r>
              <a:rPr lang="ar-SA" sz="2400" dirty="0">
                <a:latin typeface="Times New Roman" panose="02020603050405020304" pitchFamily="18" charset="0"/>
                <a:cs typeface="B Nazanin" panose="00000400000000000000" pitchFamily="2" charset="-78"/>
              </a:rPr>
              <a:t> یا به اصطلاح صفحات نمایشگری است که روی سر قرار می گیرد و اطلاعات مختلفی را در اختیار کاربر قرار می </a:t>
            </a:r>
            <a:r>
              <a:rPr lang="ar-SA" sz="2400" dirty="0" smtClean="0">
                <a:latin typeface="Times New Roman" panose="02020603050405020304" pitchFamily="18" charset="0"/>
                <a:cs typeface="B Nazanin" panose="00000400000000000000" pitchFamily="2" charset="-78"/>
              </a:rPr>
              <a:t>دهد</a:t>
            </a:r>
            <a:r>
              <a:rPr lang="fa-IR" sz="2400" dirty="0" smtClean="0">
                <a:latin typeface="Times New Roman" panose="02020603050405020304" pitchFamily="18" charset="0"/>
                <a:cs typeface="B Nazanin" panose="00000400000000000000" pitchFamily="2" charset="-78"/>
              </a:rPr>
              <a:t>.</a:t>
            </a:r>
          </a:p>
          <a:p>
            <a:pPr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صفحات </a:t>
            </a:r>
            <a:r>
              <a:rPr lang="en-US" sz="2400" dirty="0" smtClean="0">
                <a:latin typeface="Times New Roman" panose="02020603050405020304" pitchFamily="18" charset="0"/>
                <a:cs typeface="B Nazanin" panose="00000400000000000000" pitchFamily="2" charset="-78"/>
              </a:rPr>
              <a:t>OLED</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به </a:t>
            </a:r>
            <a:r>
              <a:rPr lang="ar-SA" sz="2400" dirty="0">
                <a:latin typeface="Times New Roman" panose="02020603050405020304" pitchFamily="18" charset="0"/>
                <a:cs typeface="B Nazanin" panose="00000400000000000000" pitchFamily="2" charset="-78"/>
              </a:rPr>
              <a:t>دلیل ضخامت اندک و قابلیت انعطاف پذیری </a:t>
            </a:r>
            <a:r>
              <a:rPr lang="ar-SA" sz="2400" dirty="0" smtClean="0">
                <a:latin typeface="Times New Roman" panose="02020603050405020304" pitchFamily="18" charset="0"/>
                <a:cs typeface="B Nazanin" panose="00000400000000000000" pitchFamily="2" charset="-78"/>
              </a:rPr>
              <a:t>در </a:t>
            </a:r>
            <a:r>
              <a:rPr lang="ar-SA" sz="2400" dirty="0">
                <a:latin typeface="Times New Roman" panose="02020603050405020304" pitchFamily="18" charset="0"/>
                <a:cs typeface="B Nazanin" panose="00000400000000000000" pitchFamily="2" charset="-78"/>
              </a:rPr>
              <a:t>صفحات نمایشی عینک های واقعیت افزوده نیز کاربرد فراوان خواهند </a:t>
            </a:r>
            <a:r>
              <a:rPr lang="ar-SA" sz="2400" dirty="0" smtClean="0">
                <a:latin typeface="Times New Roman" panose="02020603050405020304" pitchFamily="18" charset="0"/>
                <a:cs typeface="B Nazanin" panose="00000400000000000000" pitchFamily="2" charset="-78"/>
              </a:rPr>
              <a:t>داشت</a:t>
            </a:r>
            <a:r>
              <a:rPr lang="fa-IR" sz="2400" dirty="0">
                <a:latin typeface="Times New Roman" panose="02020603050405020304" pitchFamily="18" charset="0"/>
                <a:cs typeface="B Nazanin" panose="00000400000000000000" pitchFamily="2" charset="-78"/>
              </a:rPr>
              <a:t>.</a:t>
            </a:r>
            <a:endParaRPr lang="en-US" sz="2400" dirty="0">
              <a:latin typeface="Times New Roman" panose="02020603050405020304" pitchFamily="18" charset="0"/>
              <a:cs typeface="B Nazanin" panose="00000400000000000000" pitchFamily="2" charset="-78"/>
            </a:endParaRPr>
          </a:p>
        </p:txBody>
      </p:sp>
      <p:pic>
        <p:nvPicPr>
          <p:cNvPr id="9" name="Picture 2" descr="C:\Documents and Settings\mg\Desktop\کمکی oled\13951-dsc02352.jpg"/>
          <p:cNvPicPr>
            <a:picLocks noChangeAspect="1" noChangeArrowheads="1"/>
          </p:cNvPicPr>
          <p:nvPr/>
        </p:nvPicPr>
        <p:blipFill>
          <a:blip r:embed="rId2" cstate="print"/>
          <a:srcRect/>
          <a:stretch>
            <a:fillRect/>
          </a:stretch>
        </p:blipFill>
        <p:spPr bwMode="auto">
          <a:xfrm>
            <a:off x="1115616" y="2990727"/>
            <a:ext cx="7200800" cy="3256383"/>
          </a:xfrm>
          <a:prstGeom prst="rect">
            <a:avLst/>
          </a:prstGeom>
          <a:noFill/>
        </p:spPr>
      </p:pic>
      <p:sp>
        <p:nvSpPr>
          <p:cNvPr id="10" name="TextBox 9"/>
          <p:cNvSpPr txBox="1"/>
          <p:nvPr/>
        </p:nvSpPr>
        <p:spPr>
          <a:xfrm>
            <a:off x="2123728" y="6298555"/>
            <a:ext cx="4000528" cy="400110"/>
          </a:xfrm>
          <a:prstGeom prst="rect">
            <a:avLst/>
          </a:prstGeom>
          <a:noFill/>
        </p:spPr>
        <p:txBody>
          <a:bodyPr wrap="square" rtlCol="1">
            <a:spAutoFit/>
          </a:bodyPr>
          <a:lstStyle/>
          <a:p>
            <a:pPr algn="ctr"/>
            <a:r>
              <a:rPr lang="en-US" sz="2000" dirty="0" smtClean="0">
                <a:latin typeface="Times New Roman" panose="02020603050405020304" pitchFamily="18" charset="0"/>
                <a:cs typeface="B Nazanin" panose="00000400000000000000" pitchFamily="2" charset="-78"/>
              </a:rPr>
              <a:t> LG</a:t>
            </a:r>
            <a:r>
              <a:rPr lang="fa-IR" sz="2000" dirty="0" smtClean="0">
                <a:latin typeface="Times New Roman" panose="02020603050405020304" pitchFamily="18" charset="0"/>
                <a:cs typeface="B Nazanin" panose="00000400000000000000" pitchFamily="2" charset="-78"/>
              </a:rPr>
              <a:t>نمایشگر55 اینچی شرکت </a:t>
            </a:r>
            <a:r>
              <a:rPr lang="en-US" sz="2000" dirty="0" smtClean="0">
                <a:latin typeface="Times New Roman" panose="02020603050405020304" pitchFamily="18" charset="0"/>
                <a:cs typeface="B Nazanin" panose="00000400000000000000" pitchFamily="2" charset="-78"/>
              </a:rPr>
              <a:t> </a:t>
            </a:r>
            <a:endParaRPr lang="fa-IR" sz="2000" dirty="0">
              <a:latin typeface="Times New Roman" panose="02020603050405020304" pitchFamily="18" charset="0"/>
              <a:cs typeface="B Nazanin"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8"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14-22</a:t>
            </a:r>
            <a:endParaRPr lang="en-US" dirty="0">
              <a:cs typeface="B 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89640" cy="5904656"/>
          </a:xfrm>
        </p:spPr>
        <p:txBody>
          <a:bodyPr>
            <a:noAutofit/>
          </a:bodyPr>
          <a:lstStyle/>
          <a:p>
            <a:pPr marL="0" indent="0" algn="r" rtl="1">
              <a:buNone/>
            </a:pPr>
            <a:r>
              <a:rPr lang="fa-IR" sz="3200" b="1" dirty="0">
                <a:solidFill>
                  <a:schemeClr val="tx2"/>
                </a:solidFill>
                <a:latin typeface="IranNastaliq" pitchFamily="18" charset="0"/>
                <a:cs typeface="B Nazanin" panose="00000400000000000000" pitchFamily="2" charset="-78"/>
              </a:rPr>
              <a:t>آشنایی با فناوری </a:t>
            </a:r>
            <a:r>
              <a:rPr lang="en-US" sz="3200" b="1" dirty="0">
                <a:solidFill>
                  <a:schemeClr val="tx2"/>
                </a:solidFill>
                <a:latin typeface="IranNastaliq" pitchFamily="18" charset="0"/>
                <a:cs typeface="B Nazanin" panose="00000400000000000000" pitchFamily="2" charset="-78"/>
              </a:rPr>
              <a:t>OLED</a:t>
            </a:r>
            <a:r>
              <a:rPr lang="fa-IR" sz="3200" b="1" dirty="0">
                <a:solidFill>
                  <a:schemeClr val="tx2"/>
                </a:solidFill>
                <a:latin typeface="IranNastaliq" pitchFamily="18" charset="0"/>
                <a:cs typeface="B Nazanin" panose="00000400000000000000" pitchFamily="2" charset="-78"/>
              </a:rPr>
              <a:t> و </a:t>
            </a:r>
            <a:r>
              <a:rPr lang="fa-IR" sz="3200" b="1" dirty="0" err="1">
                <a:solidFill>
                  <a:schemeClr val="tx2"/>
                </a:solidFill>
                <a:latin typeface="IranNastaliq" pitchFamily="18" charset="0"/>
                <a:cs typeface="B Nazanin" panose="00000400000000000000" pitchFamily="2" charset="-78"/>
              </a:rPr>
              <a:t>کابردهای</a:t>
            </a:r>
            <a:r>
              <a:rPr lang="fa-IR" sz="3200" b="1" dirty="0">
                <a:solidFill>
                  <a:schemeClr val="tx2"/>
                </a:solidFill>
                <a:latin typeface="IranNastaliq" pitchFamily="18" charset="0"/>
                <a:cs typeface="B Nazanin" panose="00000400000000000000" pitchFamily="2" charset="-78"/>
              </a:rPr>
              <a:t> آن</a:t>
            </a:r>
            <a:r>
              <a:rPr lang="fa-IR" sz="3200" b="1" dirty="0" smtClean="0">
                <a:solidFill>
                  <a:schemeClr val="tx2"/>
                </a:solidFill>
                <a:cs typeface="B Nazanin" pitchFamily="2" charset="-78"/>
              </a:rPr>
              <a:t>(ادامه)</a:t>
            </a:r>
          </a:p>
          <a:p>
            <a:pPr marL="0" indent="0" algn="r" rtl="1">
              <a:buNone/>
            </a:pPr>
            <a:r>
              <a:rPr lang="fa-IR" sz="2400" dirty="0" smtClean="0">
                <a:cs typeface="B Nazanin" pitchFamily="2" charset="-78"/>
              </a:rPr>
              <a:t>- روزنامه های آینده نیز می توانند </a:t>
            </a:r>
            <a:r>
              <a:rPr lang="en-US" sz="2400" dirty="0" smtClean="0">
                <a:cs typeface="B Nazanin" pitchFamily="2" charset="-78"/>
              </a:rPr>
              <a:t>OLED </a:t>
            </a:r>
            <a:r>
              <a:rPr lang="fa-IR" sz="2400" dirty="0" smtClean="0">
                <a:cs typeface="B Nazanin" pitchFamily="2" charset="-78"/>
              </a:rPr>
              <a:t> </a:t>
            </a:r>
          </a:p>
          <a:p>
            <a:pPr marL="0" indent="0" algn="r" rtl="1">
              <a:buNone/>
            </a:pPr>
            <a:r>
              <a:rPr lang="fa-IR" sz="2400" dirty="0" smtClean="0">
                <a:cs typeface="B Nazanin" pitchFamily="2" charset="-78"/>
              </a:rPr>
              <a:t>باشند که خبرها را برای ما نشان می دهند.</a:t>
            </a:r>
            <a:endParaRPr lang="en-US" sz="2400" dirty="0" smtClean="0">
              <a:cs typeface="B Nazanin" pitchFamily="2" charset="-78"/>
            </a:endParaRPr>
          </a:p>
          <a:p>
            <a:pPr marL="0" indent="0" algn="r" rtl="1">
              <a:buNone/>
            </a:pPr>
            <a:r>
              <a:rPr lang="fa-IR" sz="2400" dirty="0" smtClean="0">
                <a:cs typeface="B Nazanin" pitchFamily="2" charset="-78"/>
              </a:rPr>
              <a:t>- </a:t>
            </a:r>
            <a:r>
              <a:rPr lang="en-US" sz="2400" dirty="0" smtClean="0">
                <a:cs typeface="B Nazanin" pitchFamily="2" charset="-78"/>
              </a:rPr>
              <a:t>OLED</a:t>
            </a:r>
            <a:r>
              <a:rPr lang="ar-SA" sz="2400" dirty="0" smtClean="0">
                <a:cs typeface="B Nazanin" panose="00000400000000000000" pitchFamily="2" charset="-78"/>
              </a:rPr>
              <a:t> </a:t>
            </a:r>
            <a:r>
              <a:rPr lang="ar-SA" sz="2400" dirty="0">
                <a:cs typeface="B Nazanin" panose="00000400000000000000" pitchFamily="2" charset="-78"/>
              </a:rPr>
              <a:t>از دو لایه اصلی تشکیل شده </a:t>
            </a:r>
            <a:r>
              <a:rPr lang="ar-SA" sz="2400" dirty="0" smtClean="0">
                <a:cs typeface="B Nazanin" panose="00000400000000000000" pitchFamily="2" charset="-78"/>
              </a:rPr>
              <a:t>که</a:t>
            </a:r>
            <a:endParaRPr lang="fa-IR" sz="2400" dirty="0" smtClean="0">
              <a:cs typeface="B Nazanin" panose="00000400000000000000" pitchFamily="2" charset="-78"/>
            </a:endParaRPr>
          </a:p>
          <a:p>
            <a:pPr marL="0" indent="0" algn="r" rtl="1">
              <a:buNone/>
            </a:pPr>
            <a:r>
              <a:rPr lang="ar-SA" sz="2400" dirty="0" smtClean="0">
                <a:cs typeface="B Nazanin" panose="00000400000000000000" pitchFamily="2" charset="-78"/>
              </a:rPr>
              <a:t>عبارتست </a:t>
            </a:r>
            <a:r>
              <a:rPr lang="ar-SA" sz="2400" dirty="0">
                <a:cs typeface="B Nazanin" panose="00000400000000000000" pitchFamily="2" charset="-78"/>
              </a:rPr>
              <a:t>از:</a:t>
            </a:r>
            <a:endParaRPr lang="en-US" sz="2400" dirty="0">
              <a:cs typeface="B Nazanin" panose="00000400000000000000" pitchFamily="2" charset="-78"/>
            </a:endParaRPr>
          </a:p>
          <a:p>
            <a:pPr marL="393192" lvl="1" indent="0" algn="r" rtl="1">
              <a:buNone/>
            </a:pPr>
            <a:r>
              <a:rPr lang="en-US" dirty="0">
                <a:cs typeface="B Nazanin" panose="00000400000000000000" pitchFamily="2" charset="-78"/>
              </a:rPr>
              <a:t>LEP</a:t>
            </a:r>
            <a:r>
              <a:rPr lang="ar-SA" dirty="0">
                <a:cs typeface="B Nazanin" panose="00000400000000000000" pitchFamily="2" charset="-78"/>
              </a:rPr>
              <a:t> به معنای پلیمر پخش کننده نور</a:t>
            </a:r>
            <a:endParaRPr lang="en-US" dirty="0">
              <a:cs typeface="B Nazanin" panose="00000400000000000000" pitchFamily="2" charset="-78"/>
            </a:endParaRPr>
          </a:p>
          <a:p>
            <a:pPr marL="393192" lvl="1" indent="0" algn="r" rtl="1">
              <a:buNone/>
            </a:pPr>
            <a:r>
              <a:rPr lang="en-US" dirty="0">
                <a:cs typeface="B Nazanin" panose="00000400000000000000" pitchFamily="2" charset="-78"/>
              </a:rPr>
              <a:t>OEL</a:t>
            </a:r>
            <a:r>
              <a:rPr lang="ar-SA" dirty="0">
                <a:cs typeface="B Nazanin" panose="00000400000000000000" pitchFamily="2" charset="-78"/>
              </a:rPr>
              <a:t> به معنای ماده آلی نور </a:t>
            </a:r>
            <a:r>
              <a:rPr lang="ar-SA" dirty="0" smtClean="0">
                <a:cs typeface="B Nazanin" panose="00000400000000000000" pitchFamily="2" charset="-78"/>
              </a:rPr>
              <a:t>دهنده</a:t>
            </a:r>
            <a:endParaRPr lang="fa-IR" dirty="0" smtClean="0">
              <a:cs typeface="B Nazanin" panose="00000400000000000000" pitchFamily="2" charset="-78"/>
            </a:endParaRPr>
          </a:p>
          <a:p>
            <a:pPr marL="393192" lvl="1" indent="0" algn="r" rtl="1">
              <a:buNone/>
            </a:pPr>
            <a:r>
              <a:rPr lang="ar-SA" dirty="0" smtClean="0">
                <a:cs typeface="B Nazanin" panose="00000400000000000000" pitchFamily="2" charset="-78"/>
              </a:rPr>
              <a:t>در </a:t>
            </a:r>
            <a:r>
              <a:rPr lang="ar-SA" dirty="0">
                <a:cs typeface="B Nazanin" panose="00000400000000000000" pitchFamily="2" charset="-78"/>
              </a:rPr>
              <a:t>اثر جریان </a:t>
            </a:r>
            <a:r>
              <a:rPr lang="ar-SA" dirty="0" smtClean="0">
                <a:cs typeface="B Nazanin" panose="00000400000000000000" pitchFamily="2" charset="-78"/>
              </a:rPr>
              <a:t>الکتریسیته</a:t>
            </a:r>
            <a:endParaRPr lang="fa-IR" dirty="0" smtClean="0">
              <a:cs typeface="B Nazanin" panose="00000400000000000000" pitchFamily="2" charset="-78"/>
            </a:endParaRPr>
          </a:p>
          <a:p>
            <a:pPr marL="393192" lvl="1" indent="0" algn="r" rtl="1">
              <a:buNone/>
            </a:pPr>
            <a:endParaRPr lang="en-US" dirty="0">
              <a:cs typeface="B Nazanin" panose="00000400000000000000" pitchFamily="2" charset="-78"/>
            </a:endParaRPr>
          </a:p>
          <a:p>
            <a:pPr algn="r" rtl="1">
              <a:buNone/>
            </a:pPr>
            <a:r>
              <a:rPr lang="fa-IR" sz="2400" dirty="0" smtClean="0">
                <a:cs typeface="B Nazanin" panose="00000400000000000000" pitchFamily="2" charset="-78"/>
              </a:rPr>
              <a:t>- </a:t>
            </a:r>
            <a:r>
              <a:rPr lang="ar-SA" sz="2400" dirty="0" smtClean="0">
                <a:cs typeface="B Nazanin" panose="00000400000000000000" pitchFamily="2" charset="-78"/>
              </a:rPr>
              <a:t>مواد </a:t>
            </a:r>
            <a:r>
              <a:rPr lang="ar-SA" sz="2400" dirty="0">
                <a:cs typeface="B Nazanin" panose="00000400000000000000" pitchFamily="2" charset="-78"/>
              </a:rPr>
              <a:t>ارگانیک رنگ های سبز، قرمز و آبی را تولید کرده و همچنین از ترکیب آن­ها طیف رنگ های گوناگون در صفحه نمایشگر ایجاد می </a:t>
            </a:r>
            <a:r>
              <a:rPr lang="ar-SA" sz="2400" dirty="0" smtClean="0">
                <a:cs typeface="B Nazanin" panose="00000400000000000000" pitchFamily="2" charset="-78"/>
              </a:rPr>
              <a:t>شود</a:t>
            </a:r>
            <a:r>
              <a:rPr lang="fa-IR" sz="2400" dirty="0" smtClean="0">
                <a:cs typeface="B Nazanin" panose="00000400000000000000" pitchFamily="2" charset="-78"/>
              </a:rPr>
              <a:t>.</a:t>
            </a:r>
          </a:p>
          <a:p>
            <a:pPr algn="r" rtl="1">
              <a:buNone/>
            </a:pPr>
            <a:r>
              <a:rPr lang="fa-IR" sz="2400" dirty="0" smtClean="0">
                <a:cs typeface="B Nazanin" panose="00000400000000000000" pitchFamily="2" charset="-78"/>
              </a:rPr>
              <a:t>- </a:t>
            </a:r>
            <a:r>
              <a:rPr lang="ar-SA" sz="2400" dirty="0" smtClean="0">
                <a:cs typeface="B Nazanin" panose="00000400000000000000" pitchFamily="2" charset="-78"/>
              </a:rPr>
              <a:t>تحقیق </a:t>
            </a:r>
            <a:r>
              <a:rPr lang="ar-SA" sz="2400" dirty="0">
                <a:cs typeface="B Nazanin" panose="00000400000000000000" pitchFamily="2" charset="-78"/>
              </a:rPr>
              <a:t>و پژوهش در رابطه با </a:t>
            </a:r>
            <a:r>
              <a:rPr lang="en-US" sz="2400" dirty="0">
                <a:cs typeface="B Nazanin" panose="00000400000000000000" pitchFamily="2" charset="-78"/>
              </a:rPr>
              <a:t>OLED</a:t>
            </a:r>
            <a:r>
              <a:rPr lang="ar-SA" sz="2400" dirty="0">
                <a:cs typeface="B Nazanin" panose="00000400000000000000" pitchFamily="2" charset="-78"/>
              </a:rPr>
              <a:t> ادامه دارد و سازندگان آن درصدد به کارگیری این صفحات در داشبورد خودروها، بیلبوردهای تبلیغاتی و انواع صفحات نمایشی کاربردی در منازل، دفاتر کار و فروشگاه ها </a:t>
            </a:r>
            <a:r>
              <a:rPr lang="ar-SA" sz="2400" dirty="0" smtClean="0">
                <a:cs typeface="B Nazanin" panose="00000400000000000000" pitchFamily="2" charset="-78"/>
              </a:rPr>
              <a:t>هستند</a:t>
            </a:r>
            <a:r>
              <a:rPr lang="fa-IR" sz="2400" dirty="0" smtClean="0">
                <a:cs typeface="B Nazanin" panose="00000400000000000000" pitchFamily="2" charset="-78"/>
              </a:rPr>
              <a:t>.</a:t>
            </a:r>
            <a:endParaRPr lang="fa-IR" sz="2400" dirty="0" smtClean="0">
              <a:latin typeface="Arial" pitchFamily="34" charset="0"/>
              <a:cs typeface="B Nazanin" pitchFamily="2" charset="-78"/>
            </a:endParaRPr>
          </a:p>
        </p:txBody>
      </p:sp>
      <p:pic>
        <p:nvPicPr>
          <p:cNvPr id="6" name="Picture 5" descr="331 از تکنولوژی OLED چه میدانید؟"/>
          <p:cNvPicPr/>
          <p:nvPr/>
        </p:nvPicPr>
        <p:blipFill>
          <a:blip r:embed="rId2">
            <a:extLst>
              <a:ext uri="{28A0092B-C50C-407E-A947-70E740481C1C}">
                <a14:useLocalDpi xmlns:a14="http://schemas.microsoft.com/office/drawing/2010/main" val="0"/>
              </a:ext>
            </a:extLst>
          </a:blip>
          <a:srcRect/>
          <a:stretch>
            <a:fillRect/>
          </a:stretch>
        </p:blipFill>
        <p:spPr bwMode="auto">
          <a:xfrm>
            <a:off x="179512" y="879206"/>
            <a:ext cx="4104456" cy="3493290"/>
          </a:xfrm>
          <a:prstGeom prst="rect">
            <a:avLst/>
          </a:prstGeom>
          <a:noFill/>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8"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15-22</a:t>
            </a:r>
            <a:endParaRPr lang="en-US" dirty="0">
              <a:cs typeface="B 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5500"/>
                            </p:stCondLst>
                            <p:childTnLst>
                              <p:par>
                                <p:cTn id="37" presetID="22" presetClass="entr" presetSubtype="1"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up)">
                                      <p:cBhvr>
                                        <p:cTn id="39" dur="500"/>
                                        <p:tgtEl>
                                          <p:spTgt spid="3">
                                            <p:txEl>
                                              <p:pRg st="9" end="9"/>
                                            </p:txEl>
                                          </p:spTgt>
                                        </p:tgtEl>
                                      </p:cBhvr>
                                    </p:animEffect>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000" y="1159461"/>
            <a:ext cx="8229600" cy="2917611"/>
          </a:xfrm>
        </p:spPr>
        <p:txBody>
          <a:bodyPr>
            <a:normAutofit/>
          </a:bodyPr>
          <a:lstStyle/>
          <a:p>
            <a:pPr marL="0" indent="0"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فاکتورهای متعددی موجب برتری </a:t>
            </a:r>
            <a:r>
              <a:rPr lang="en-US" sz="2400" dirty="0" smtClean="0">
                <a:latin typeface="Times New Roman" panose="02020603050405020304" pitchFamily="18" charset="0"/>
                <a:cs typeface="B Nazanin" panose="00000400000000000000" pitchFamily="2" charset="-78"/>
              </a:rPr>
              <a:t>OLED</a:t>
            </a:r>
            <a:r>
              <a:rPr lang="ar-SA" sz="2400" dirty="0" smtClean="0">
                <a:latin typeface="Times New Roman" panose="02020603050405020304" pitchFamily="18" charset="0"/>
                <a:cs typeface="B Nazanin" panose="00000400000000000000" pitchFamily="2" charset="-78"/>
              </a:rPr>
              <a:t> نسبت به </a:t>
            </a:r>
            <a:r>
              <a:rPr lang="en-US" sz="2400" dirty="0" smtClean="0">
                <a:latin typeface="Times New Roman" panose="02020603050405020304" pitchFamily="18" charset="0"/>
                <a:cs typeface="B Nazanin" panose="00000400000000000000" pitchFamily="2" charset="-78"/>
              </a:rPr>
              <a:t>LCD</a:t>
            </a:r>
            <a:r>
              <a:rPr lang="ar-SA" sz="2400" dirty="0" smtClean="0">
                <a:latin typeface="Times New Roman" panose="02020603050405020304" pitchFamily="18" charset="0"/>
                <a:cs typeface="B Nazanin" panose="00000400000000000000" pitchFamily="2" charset="-78"/>
              </a:rPr>
              <a:t> (نمایشگرهای کریستال مایع) شده است که بارزترین آن فوق باریک و سبک بودن نمایشگرهای </a:t>
            </a:r>
            <a:r>
              <a:rPr lang="en-US" sz="2400" dirty="0" smtClean="0">
                <a:latin typeface="Times New Roman" panose="02020603050405020304" pitchFamily="18" charset="0"/>
                <a:cs typeface="B Nazanin" panose="00000400000000000000" pitchFamily="2" charset="-78"/>
              </a:rPr>
              <a:t>OLED</a:t>
            </a:r>
            <a:r>
              <a:rPr lang="ar-SA" sz="2400" dirty="0" smtClean="0">
                <a:latin typeface="Times New Roman" panose="02020603050405020304" pitchFamily="18" charset="0"/>
                <a:cs typeface="B Nazanin" panose="00000400000000000000" pitchFamily="2" charset="-78"/>
              </a:rPr>
              <a:t> نسبت به نمایشگرهای </a:t>
            </a:r>
            <a:r>
              <a:rPr lang="en-US" sz="2400" dirty="0" smtClean="0">
                <a:latin typeface="Times New Roman" panose="02020603050405020304" pitchFamily="18" charset="0"/>
                <a:cs typeface="B Nazanin" panose="00000400000000000000" pitchFamily="2" charset="-78"/>
              </a:rPr>
              <a:t>LCD</a:t>
            </a:r>
            <a:r>
              <a:rPr lang="ar-SA" sz="2400" dirty="0" smtClean="0">
                <a:latin typeface="Times New Roman" panose="02020603050405020304" pitchFamily="18" charset="0"/>
                <a:cs typeface="B Nazanin" panose="00000400000000000000" pitchFamily="2" charset="-78"/>
              </a:rPr>
              <a:t> است.</a:t>
            </a:r>
            <a:endParaRPr lang="fa-IR" sz="2400" dirty="0" smtClean="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به دلیل استفاده از موادی که از خود نور </a:t>
            </a:r>
            <a:r>
              <a:rPr lang="fa-IR" sz="2400" dirty="0" smtClean="0">
                <a:latin typeface="Times New Roman" panose="02020603050405020304" pitchFamily="18" charset="0"/>
                <a:cs typeface="B Nazanin" panose="00000400000000000000" pitchFamily="2" charset="-78"/>
              </a:rPr>
              <a:t>درخشان تولید</a:t>
            </a:r>
            <a:r>
              <a:rPr lang="ar-SA" sz="2400" dirty="0" smtClean="0">
                <a:latin typeface="Times New Roman" panose="02020603050405020304" pitchFamily="18" charset="0"/>
                <a:cs typeface="B Nazanin" panose="00000400000000000000" pitchFamily="2" charset="-78"/>
              </a:rPr>
              <a:t> می کنند در </a:t>
            </a:r>
            <a:r>
              <a:rPr lang="en-US" sz="2400" dirty="0" smtClean="0">
                <a:latin typeface="Times New Roman" panose="02020603050405020304" pitchFamily="18" charset="0"/>
                <a:cs typeface="B Nazanin" panose="00000400000000000000" pitchFamily="2" charset="-78"/>
              </a:rPr>
              <a:t>OLED</a:t>
            </a:r>
            <a:r>
              <a:rPr lang="ar-SA" sz="2400" dirty="0" smtClean="0">
                <a:latin typeface="Times New Roman" panose="02020603050405020304" pitchFamily="18" charset="0"/>
                <a:cs typeface="B Nazanin" panose="00000400000000000000" pitchFamily="2" charset="-78"/>
              </a:rPr>
              <a:t> ها، دیگر نیازی به تاباندن نور پس زمینه نمی باشد و به همین خاطر این قابلیت را دارند که ابعادشان در حد یک ورقه نازک پلاستیکی نیز کاهش یابد. </a:t>
            </a:r>
            <a:endParaRPr lang="fa-IR" sz="2400" dirty="0" smtClean="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در ادامه به بررسی مزایا و معایب فناوری </a:t>
            </a:r>
            <a:r>
              <a:rPr lang="en-US" sz="2400" dirty="0" smtClean="0">
                <a:latin typeface="Times New Roman" panose="02020603050405020304" pitchFamily="18" charset="0"/>
                <a:cs typeface="B Nazanin" panose="00000400000000000000" pitchFamily="2" charset="-78"/>
              </a:rPr>
              <a:t>OLED</a:t>
            </a:r>
            <a:r>
              <a:rPr lang="fa-IR" sz="2400" dirty="0" smtClean="0">
                <a:latin typeface="Times New Roman" panose="02020603050405020304" pitchFamily="18" charset="0"/>
                <a:cs typeface="B Nazanin" panose="00000400000000000000" pitchFamily="2" charset="-78"/>
              </a:rPr>
              <a:t> می پردازیم.</a:t>
            </a:r>
          </a:p>
        </p:txBody>
      </p:sp>
      <p:sp>
        <p:nvSpPr>
          <p:cNvPr id="5" name="Rectangle 4"/>
          <p:cNvSpPr/>
          <p:nvPr/>
        </p:nvSpPr>
        <p:spPr>
          <a:xfrm>
            <a:off x="2339752" y="513130"/>
            <a:ext cx="6609006" cy="646331"/>
          </a:xfrm>
          <a:prstGeom prst="rect">
            <a:avLst/>
          </a:prstGeom>
        </p:spPr>
        <p:txBody>
          <a:bodyPr wrap="square">
            <a:spAutoFit/>
          </a:bodyPr>
          <a:lstStyle/>
          <a:p>
            <a:pPr marL="571500" lvl="0" indent="-571500" algn="ctr" rtl="1" fontAlgn="base">
              <a:spcBef>
                <a:spcPct val="0"/>
              </a:spcBef>
              <a:spcAft>
                <a:spcPct val="0"/>
              </a:spcAft>
              <a:buFont typeface="Arial" panose="020B0604020202020204" pitchFamily="34" charset="0"/>
              <a:buChar char="•"/>
            </a:pPr>
            <a:r>
              <a:rPr lang="fa-IR" sz="3600" dirty="0" smtClean="0">
                <a:solidFill>
                  <a:schemeClr val="bg2">
                    <a:lumMod val="25000"/>
                  </a:schemeClr>
                </a:solidFill>
                <a:latin typeface="Times New Roman" panose="02020603050405020304" pitchFamily="18" charset="0"/>
                <a:ea typeface="Times New Roman" pitchFamily="18" charset="0"/>
                <a:cs typeface="B Nazanin" panose="00000400000000000000" pitchFamily="2" charset="-78"/>
              </a:rPr>
              <a:t>دلایل استفاده</a:t>
            </a:r>
            <a:r>
              <a:rPr lang="ar-SA" sz="3600" dirty="0" smtClean="0">
                <a:solidFill>
                  <a:schemeClr val="bg2">
                    <a:lumMod val="25000"/>
                  </a:schemeClr>
                </a:solidFill>
                <a:latin typeface="Times New Roman" panose="02020603050405020304" pitchFamily="18" charset="0"/>
                <a:ea typeface="Times New Roman" pitchFamily="18" charset="0"/>
                <a:cs typeface="B Nazanin" panose="00000400000000000000" pitchFamily="2" charset="-78"/>
              </a:rPr>
              <a:t> </a:t>
            </a:r>
            <a:r>
              <a:rPr lang="en-US" sz="3600" b="1" dirty="0" smtClean="0">
                <a:solidFill>
                  <a:schemeClr val="bg2">
                    <a:lumMod val="25000"/>
                  </a:schemeClr>
                </a:solidFill>
                <a:latin typeface="Times New Roman" panose="02020603050405020304" pitchFamily="18" charset="0"/>
                <a:ea typeface="Times New Roman" pitchFamily="18" charset="0"/>
                <a:cs typeface="B Nazanin" panose="00000400000000000000" pitchFamily="2" charset="-78"/>
              </a:rPr>
              <a:t>OLED</a:t>
            </a:r>
            <a:r>
              <a:rPr lang="fa-IR" sz="3600" b="1" dirty="0" smtClean="0">
                <a:solidFill>
                  <a:schemeClr val="bg2">
                    <a:lumMod val="25000"/>
                  </a:schemeClr>
                </a:solidFill>
                <a:latin typeface="Times New Roman" panose="02020603050405020304" pitchFamily="18" charset="0"/>
                <a:ea typeface="Times New Roman" pitchFamily="18" charset="0"/>
                <a:cs typeface="B Nazanin" panose="00000400000000000000" pitchFamily="2" charset="-78"/>
              </a:rPr>
              <a:t> به</a:t>
            </a:r>
            <a:r>
              <a:rPr lang="ar-SA" sz="3600" b="1" dirty="0" smtClean="0">
                <a:solidFill>
                  <a:schemeClr val="bg2">
                    <a:lumMod val="25000"/>
                  </a:schemeClr>
                </a:solidFill>
                <a:latin typeface="Times New Roman" panose="02020603050405020304" pitchFamily="18" charset="0"/>
                <a:ea typeface="Times New Roman" pitchFamily="18" charset="0"/>
                <a:cs typeface="B Nazanin" panose="00000400000000000000" pitchFamily="2" charset="-78"/>
              </a:rPr>
              <a:t> جای </a:t>
            </a:r>
            <a:r>
              <a:rPr lang="en-US" sz="3600" b="1" dirty="0" smtClean="0">
                <a:solidFill>
                  <a:schemeClr val="bg2">
                    <a:lumMod val="25000"/>
                  </a:schemeClr>
                </a:solidFill>
                <a:latin typeface="Times New Roman" panose="02020603050405020304" pitchFamily="18" charset="0"/>
                <a:ea typeface="Times New Roman" pitchFamily="18" charset="0"/>
                <a:cs typeface="B Nazanin" panose="00000400000000000000" pitchFamily="2" charset="-78"/>
              </a:rPr>
              <a:t>LCD</a:t>
            </a:r>
            <a:endParaRPr lang="ar-SA" sz="3600" dirty="0" smtClean="0">
              <a:solidFill>
                <a:schemeClr val="bg2">
                  <a:lumMod val="25000"/>
                </a:schemeClr>
              </a:solidFill>
              <a:latin typeface="Times New Roman" panose="02020603050405020304" pitchFamily="18" charset="0"/>
              <a:cs typeface="B Nazanin" panose="00000400000000000000" pitchFamily="2" charset="-78"/>
            </a:endParaRPr>
          </a:p>
        </p:txBody>
      </p:sp>
      <p:pic>
        <p:nvPicPr>
          <p:cNvPr id="6" name="Picture 3" descr="C:\Documents and Settings\mg\Desktop\کمکی oled\1005819.jpg"/>
          <p:cNvPicPr>
            <a:picLocks noChangeAspect="1" noChangeArrowheads="1"/>
          </p:cNvPicPr>
          <p:nvPr/>
        </p:nvPicPr>
        <p:blipFill>
          <a:blip r:embed="rId2" cstate="print"/>
          <a:srcRect/>
          <a:stretch>
            <a:fillRect/>
          </a:stretch>
        </p:blipFill>
        <p:spPr bwMode="auto">
          <a:xfrm>
            <a:off x="714348" y="4005064"/>
            <a:ext cx="3569241" cy="2067142"/>
          </a:xfrm>
          <a:prstGeom prst="rect">
            <a:avLst/>
          </a:prstGeom>
          <a:noFill/>
        </p:spPr>
      </p:pic>
      <p:pic>
        <p:nvPicPr>
          <p:cNvPr id="7" name="Picture 6" descr="http://www.barsam.ir/wp-content/uploads/2010/09/4.jpg">
            <a:hlinkClick r:id="rId3"/>
          </p:cNvPr>
          <p:cNvPicPr/>
          <p:nvPr/>
        </p:nvPicPr>
        <p:blipFill>
          <a:blip r:embed="rId4" cstate="print"/>
          <a:srcRect/>
          <a:stretch>
            <a:fillRect/>
          </a:stretch>
        </p:blipFill>
        <p:spPr bwMode="auto">
          <a:xfrm>
            <a:off x="4929190" y="4005064"/>
            <a:ext cx="3357586" cy="2281456"/>
          </a:xfrm>
          <a:prstGeom prst="rect">
            <a:avLst/>
          </a:prstGeom>
          <a:noFill/>
          <a:ln w="9525">
            <a:noFill/>
            <a:miter lim="800000"/>
            <a:headEnd/>
            <a:tailEnd/>
          </a:ln>
        </p:spPr>
      </p:pic>
      <p:sp>
        <p:nvSpPr>
          <p:cNvPr id="8" name="TextBox 7"/>
          <p:cNvSpPr txBox="1"/>
          <p:nvPr/>
        </p:nvSpPr>
        <p:spPr>
          <a:xfrm>
            <a:off x="785786" y="6211669"/>
            <a:ext cx="2643206"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LCD</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43504" y="6396335"/>
            <a:ext cx="3071834" cy="461665"/>
          </a:xfrm>
          <a:prstGeom prst="rect">
            <a:avLst/>
          </a:prstGeom>
          <a:noFill/>
        </p:spPr>
        <p:txBody>
          <a:bodyPr wrap="square" rtlCol="0">
            <a:spAutoFit/>
          </a:bodyPr>
          <a:lstStyle/>
          <a:p>
            <a:pPr algn="ctr"/>
            <a:r>
              <a:rPr lang="en-US" sz="2400" dirty="0" smtClean="0">
                <a:solidFill>
                  <a:schemeClr val="tx2"/>
                </a:solidFill>
                <a:latin typeface="Times New Roman" panose="02020603050405020304" pitchFamily="18" charset="0"/>
                <a:cs typeface="Times New Roman" panose="02020603050405020304" pitchFamily="18" charset="0"/>
              </a:rPr>
              <a:t>OLED</a:t>
            </a: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12"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16-22</a:t>
            </a:r>
            <a:endParaRPr lang="en-US" dirty="0">
              <a:cs typeface="B 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360" y="305456"/>
            <a:ext cx="5547738" cy="666328"/>
          </a:xfrm>
        </p:spPr>
        <p:txBody>
          <a:bodyPr>
            <a:normAutofit/>
          </a:bodyPr>
          <a:lstStyle/>
          <a:p>
            <a:pPr marL="571500" indent="-571500" algn="r" rtl="1">
              <a:buFont typeface="Arial" panose="020B0604020202020204" pitchFamily="34" charset="0"/>
              <a:buChar char="•"/>
            </a:pPr>
            <a:r>
              <a:rPr lang="fa-IR" sz="4000" dirty="0" smtClean="0">
                <a:latin typeface="Times New Roman" panose="02020603050405020304" pitchFamily="18" charset="0"/>
                <a:cs typeface="B Nazanin" panose="00000400000000000000" pitchFamily="2" charset="-78"/>
              </a:rPr>
              <a:t>مزیت های تکنولوژی </a:t>
            </a:r>
            <a:r>
              <a:rPr lang="en-US" sz="4000" dirty="0" smtClean="0">
                <a:latin typeface="Times New Roman" panose="02020603050405020304" pitchFamily="18" charset="0"/>
                <a:cs typeface="B Nazanin" panose="00000400000000000000" pitchFamily="2" charset="-78"/>
              </a:rPr>
              <a:t>OLED</a:t>
            </a:r>
            <a:endParaRPr lang="en-US" sz="4000" dirty="0">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539498" y="1069596"/>
            <a:ext cx="8229600" cy="5383740"/>
          </a:xfrm>
        </p:spPr>
        <p:txBody>
          <a:bodyPr>
            <a:normAutofit lnSpcReduction="10000"/>
          </a:bodyPr>
          <a:lstStyle/>
          <a:p>
            <a:pPr marL="0" indent="0"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از </a:t>
            </a:r>
            <a:r>
              <a:rPr lang="ar-SA" sz="2400" dirty="0">
                <a:latin typeface="Times New Roman" panose="02020603050405020304" pitchFamily="18" charset="0"/>
                <a:cs typeface="B Nazanin" panose="00000400000000000000" pitchFamily="2" charset="-78"/>
              </a:rPr>
              <a:t>مهم ترین ویژگی های </a:t>
            </a:r>
            <a:r>
              <a:rPr lang="en-US" sz="2400" dirty="0" smtClean="0">
                <a:latin typeface="Times New Roman" panose="02020603050405020304" pitchFamily="18" charset="0"/>
                <a:cs typeface="B Nazanin" panose="00000400000000000000" pitchFamily="2" charset="-78"/>
              </a:rPr>
              <a:t>OLED</a:t>
            </a:r>
            <a:r>
              <a:rPr lang="fa-IR" sz="2400" dirty="0" smtClean="0">
                <a:latin typeface="Times New Roman" panose="02020603050405020304" pitchFamily="18" charset="0"/>
                <a:cs typeface="B Nazanin" panose="00000400000000000000" pitchFamily="2" charset="-78"/>
              </a:rPr>
              <a:t>ها</a:t>
            </a:r>
            <a:r>
              <a:rPr lang="ar-SA" sz="2400" dirty="0" smtClean="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مصرف پایین انرژی است. </a:t>
            </a:r>
            <a:endParaRPr lang="fa-IR" sz="2400" dirty="0" smtClean="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به دلیل استفاده از مواد پلاستیکی مخصوص در ساخت این نمایشگر ها </a:t>
            </a:r>
            <a:r>
              <a:rPr lang="ar-SA" sz="2400" dirty="0" smtClean="0">
                <a:latin typeface="Times New Roman" panose="02020603050405020304" pitchFamily="18" charset="0"/>
                <a:cs typeface="B Nazanin" panose="00000400000000000000" pitchFamily="2" charset="-78"/>
              </a:rPr>
              <a:t>دارای قدرت انعطاف</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پذیری بالایی هستند</a:t>
            </a:r>
            <a:endParaRPr lang="fa-IR" sz="2400" dirty="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صفحات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داری روشنی و وضوح بالایی </a:t>
            </a:r>
            <a:r>
              <a:rPr lang="ar-SA" sz="2400" dirty="0" smtClean="0">
                <a:latin typeface="Times New Roman" panose="02020603050405020304" pitchFamily="18" charset="0"/>
                <a:cs typeface="B Nazanin" panose="00000400000000000000" pitchFamily="2" charset="-78"/>
              </a:rPr>
              <a:t>هستند</a:t>
            </a:r>
            <a:r>
              <a:rPr lang="fa-IR" sz="2400" dirty="0" smtClean="0">
                <a:latin typeface="Times New Roman" panose="02020603050405020304" pitchFamily="18" charset="0"/>
                <a:cs typeface="B Nazanin" panose="00000400000000000000" pitchFamily="2" charset="-78"/>
              </a:rPr>
              <a:t>.</a:t>
            </a:r>
            <a:r>
              <a:rPr lang="ar-SA" sz="2400" dirty="0" smtClean="0">
                <a:latin typeface="Times New Roman" panose="02020603050405020304" pitchFamily="18" charset="0"/>
                <a:cs typeface="B Nazanin" panose="00000400000000000000" pitchFamily="2" charset="-78"/>
              </a:rPr>
              <a:t>در </a:t>
            </a:r>
            <a:r>
              <a:rPr lang="ar-SA" sz="2400" dirty="0">
                <a:latin typeface="Times New Roman" panose="02020603050405020304" pitchFamily="18" charset="0"/>
                <a:cs typeface="B Nazanin" panose="00000400000000000000" pitchFamily="2" charset="-78"/>
              </a:rPr>
              <a:t>شرایطی که نور محیط کم است مانند اتاق های تاریک، نمایشگرهای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کنتر</a:t>
            </a:r>
            <a:r>
              <a:rPr lang="fa-IR" sz="2400" dirty="0" smtClean="0">
                <a:latin typeface="Times New Roman" panose="02020603050405020304" pitchFamily="18" charset="0"/>
                <a:cs typeface="B Nazanin" panose="00000400000000000000" pitchFamily="2" charset="-78"/>
              </a:rPr>
              <a:t>است </a:t>
            </a:r>
            <a:r>
              <a:rPr lang="ar-SA" sz="2400" dirty="0" smtClean="0">
                <a:latin typeface="Times New Roman" panose="02020603050405020304" pitchFamily="18" charset="0"/>
                <a:cs typeface="B Nazanin" panose="00000400000000000000" pitchFamily="2" charset="-78"/>
              </a:rPr>
              <a:t>بالاتری </a:t>
            </a:r>
            <a:r>
              <a:rPr lang="ar-SA" sz="2400" dirty="0">
                <a:latin typeface="Times New Roman" panose="02020603050405020304" pitchFamily="18" charset="0"/>
                <a:cs typeface="B Nazanin" panose="00000400000000000000" pitchFamily="2" charset="-78"/>
              </a:rPr>
              <a:t>نسبت به نمایشگرهای </a:t>
            </a:r>
            <a:r>
              <a:rPr lang="en-US" sz="2400" dirty="0">
                <a:latin typeface="Times New Roman" panose="02020603050405020304" pitchFamily="18" charset="0"/>
                <a:cs typeface="B Nazanin" panose="00000400000000000000" pitchFamily="2" charset="-78"/>
              </a:rPr>
              <a:t>LCD</a:t>
            </a:r>
            <a:r>
              <a:rPr lang="ar-SA" sz="2400" dirty="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دارند</a:t>
            </a:r>
            <a:r>
              <a:rPr lang="fa-IR" sz="2400" dirty="0" smtClean="0">
                <a:latin typeface="Times New Roman" panose="02020603050405020304" pitchFamily="18" charset="0"/>
                <a:cs typeface="B Nazanin" panose="00000400000000000000" pitchFamily="2" charset="-78"/>
              </a:rPr>
              <a:t>.</a:t>
            </a:r>
            <a:r>
              <a:rPr lang="ar-SA" sz="2400" dirty="0">
                <a:latin typeface="Times New Roman" panose="02020603050405020304" pitchFamily="18" charset="0"/>
                <a:cs typeface="B Nazanin" panose="00000400000000000000" pitchFamily="2" charset="-78"/>
              </a:rPr>
              <a:t>  </a:t>
            </a:r>
            <a:endParaRPr lang="en-US" sz="2400" dirty="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میدان </a:t>
            </a:r>
            <a:r>
              <a:rPr lang="ar-SA" sz="2400" dirty="0">
                <a:latin typeface="Times New Roman" panose="02020603050405020304" pitchFamily="18" charset="0"/>
                <a:cs typeface="B Nazanin" panose="00000400000000000000" pitchFamily="2" charset="-78"/>
              </a:rPr>
              <a:t>دید در این صفحات </a:t>
            </a:r>
            <a:r>
              <a:rPr lang="fa-IR" sz="2400" dirty="0">
                <a:latin typeface="Times New Roman" panose="02020603050405020304" pitchFamily="18" charset="0"/>
                <a:cs typeface="B Nazanin" panose="00000400000000000000" pitchFamily="2" charset="-78"/>
              </a:rPr>
              <a:t>۱۷۰</a:t>
            </a:r>
            <a:r>
              <a:rPr lang="ar-SA" sz="2400" dirty="0">
                <a:latin typeface="Times New Roman" panose="02020603050405020304" pitchFamily="18" charset="0"/>
                <a:cs typeface="B Nazanin" panose="00000400000000000000" pitchFamily="2" charset="-78"/>
              </a:rPr>
              <a:t> درجه </a:t>
            </a:r>
            <a:r>
              <a:rPr lang="ar-SA" sz="2400" dirty="0" smtClean="0">
                <a:latin typeface="Times New Roman" panose="02020603050405020304" pitchFamily="18" charset="0"/>
                <a:cs typeface="B Nazanin" panose="00000400000000000000" pitchFamily="2" charset="-78"/>
              </a:rPr>
              <a:t>است</a:t>
            </a:r>
            <a:r>
              <a:rPr lang="fa-IR" sz="2400" dirty="0" smtClean="0">
                <a:latin typeface="Times New Roman" panose="02020603050405020304" pitchFamily="18" charset="0"/>
                <a:cs typeface="B Nazanin" panose="00000400000000000000" pitchFamily="2" charset="-78"/>
              </a:rPr>
              <a:t>.</a:t>
            </a:r>
          </a:p>
          <a:p>
            <a:pPr marL="0" indent="0" algn="r" rtl="1">
              <a:buNone/>
            </a:pPr>
            <a:r>
              <a:rPr lang="fa-IR" sz="2400" dirty="0" smtClean="0">
                <a:latin typeface="Times New Roman" panose="02020603050405020304" pitchFamily="18" charset="0"/>
                <a:cs typeface="B Nazanin" panose="00000400000000000000" pitchFamily="2" charset="-78"/>
              </a:rPr>
              <a:t>- </a:t>
            </a:r>
            <a:r>
              <a:rPr lang="fa-IR" sz="2400" dirty="0" err="1" smtClean="0">
                <a:latin typeface="Times New Roman" panose="02020603050405020304" pitchFamily="18" charset="0"/>
                <a:cs typeface="B Nazanin" panose="00000400000000000000" pitchFamily="2" charset="-78"/>
              </a:rPr>
              <a:t>پانل‌هایی</a:t>
            </a:r>
            <a:r>
              <a:rPr lang="fa-IR" sz="2400" dirty="0" smtClean="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که از </a:t>
            </a:r>
            <a:r>
              <a:rPr lang="en-US" sz="2400" dirty="0">
                <a:latin typeface="Times New Roman" panose="02020603050405020304" pitchFamily="18" charset="0"/>
                <a:cs typeface="B Nazanin" panose="00000400000000000000" pitchFamily="2" charset="-78"/>
              </a:rPr>
              <a:t>OLED </a:t>
            </a:r>
            <a:r>
              <a:rPr lang="fa-IR" sz="2400" dirty="0" smtClean="0">
                <a:latin typeface="Times New Roman" panose="02020603050405020304" pitchFamily="18" charset="0"/>
                <a:cs typeface="B Nazanin" panose="00000400000000000000" pitchFamily="2" charset="-78"/>
              </a:rPr>
              <a:t> بهره </a:t>
            </a:r>
            <a:r>
              <a:rPr lang="fa-IR" sz="2400" dirty="0" err="1">
                <a:latin typeface="Times New Roman" panose="02020603050405020304" pitchFamily="18" charset="0"/>
                <a:cs typeface="B Nazanin" panose="00000400000000000000" pitchFamily="2" charset="-78"/>
              </a:rPr>
              <a:t>می‌برند</a:t>
            </a:r>
            <a:r>
              <a:rPr lang="fa-IR" sz="2400" dirty="0">
                <a:latin typeface="Times New Roman" panose="02020603050405020304" pitchFamily="18" charset="0"/>
                <a:cs typeface="B Nazanin" panose="00000400000000000000" pitchFamily="2" charset="-78"/>
              </a:rPr>
              <a:t> </a:t>
            </a:r>
            <a:r>
              <a:rPr lang="fa-IR" sz="2400" dirty="0" smtClean="0">
                <a:latin typeface="Times New Roman" panose="02020603050405020304" pitchFamily="18" charset="0"/>
                <a:cs typeface="B Nazanin" panose="00000400000000000000" pitchFamily="2" charset="-78"/>
              </a:rPr>
              <a:t>بسیار</a:t>
            </a:r>
          </a:p>
          <a:p>
            <a:pPr marL="0" indent="0" algn="r" rtl="1">
              <a:buNone/>
            </a:pPr>
            <a:r>
              <a:rPr lang="fa-IR" sz="2400" dirty="0" smtClean="0">
                <a:latin typeface="Times New Roman" panose="02020603050405020304" pitchFamily="18" charset="0"/>
                <a:cs typeface="B Nazanin" panose="00000400000000000000" pitchFamily="2" charset="-78"/>
              </a:rPr>
              <a:t> </a:t>
            </a:r>
            <a:r>
              <a:rPr lang="fa-IR" sz="2400" dirty="0" err="1">
                <a:latin typeface="Times New Roman" panose="02020603050405020304" pitchFamily="18" charset="0"/>
                <a:cs typeface="B Nazanin" panose="00000400000000000000" pitchFamily="2" charset="-78"/>
              </a:rPr>
              <a:t>نازک‌تر</a:t>
            </a:r>
            <a:r>
              <a:rPr lang="fa-IR" sz="2400" dirty="0">
                <a:latin typeface="Times New Roman" panose="02020603050405020304" pitchFamily="18" charset="0"/>
                <a:cs typeface="B Nazanin" panose="00000400000000000000" pitchFamily="2" charset="-78"/>
              </a:rPr>
              <a:t> از </a:t>
            </a:r>
            <a:r>
              <a:rPr lang="fa-IR" sz="2400" dirty="0" err="1">
                <a:latin typeface="Times New Roman" panose="02020603050405020304" pitchFamily="18" charset="0"/>
                <a:cs typeface="B Nazanin" panose="00000400000000000000" pitchFamily="2" charset="-78"/>
              </a:rPr>
              <a:t>پانل‌های</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LCD </a:t>
            </a:r>
            <a:r>
              <a:rPr lang="fa-IR" sz="2400" dirty="0">
                <a:latin typeface="Times New Roman" panose="02020603050405020304" pitchFamily="18" charset="0"/>
                <a:cs typeface="B Nazanin" panose="00000400000000000000" pitchFamily="2" charset="-78"/>
              </a:rPr>
              <a:t>هستند</a:t>
            </a:r>
            <a:r>
              <a:rPr lang="fa-IR" sz="2400" dirty="0" smtClean="0">
                <a:latin typeface="Times New Roman" panose="02020603050405020304" pitchFamily="18" charset="0"/>
                <a:cs typeface="B Nazanin" panose="00000400000000000000" pitchFamily="2" charset="-78"/>
              </a:rPr>
              <a:t>.</a:t>
            </a:r>
          </a:p>
          <a:p>
            <a:pPr marL="0" indent="0" algn="r" rtl="1">
              <a:buNone/>
            </a:pPr>
            <a:r>
              <a:rPr lang="fa-IR" sz="2400" dirty="0" smtClean="0">
                <a:latin typeface="Times New Roman" panose="02020603050405020304" pitchFamily="18" charset="0"/>
                <a:cs typeface="B Nazanin" panose="00000400000000000000" pitchFamily="2" charset="-78"/>
              </a:rPr>
              <a:t>– </a:t>
            </a:r>
            <a:r>
              <a:rPr lang="en-US" sz="2400" dirty="0" smtClean="0">
                <a:latin typeface="Times New Roman" panose="02020603050405020304" pitchFamily="18" charset="0"/>
                <a:cs typeface="B Nazanin" panose="00000400000000000000" pitchFamily="2" charset="-78"/>
              </a:rPr>
              <a:t>OLED</a:t>
            </a:r>
            <a:r>
              <a:rPr lang="fa-IR" sz="2400" dirty="0" smtClean="0">
                <a:latin typeface="Times New Roman" panose="02020603050405020304" pitchFamily="18" charset="0"/>
                <a:cs typeface="B Nazanin" panose="00000400000000000000" pitchFamily="2" charset="-78"/>
              </a:rPr>
              <a:t>ها در </a:t>
            </a:r>
            <a:r>
              <a:rPr lang="fa-IR" sz="2400" dirty="0">
                <a:latin typeface="Times New Roman" panose="02020603050405020304" pitchFamily="18" charset="0"/>
                <a:cs typeface="B Nazanin" panose="00000400000000000000" pitchFamily="2" charset="-78"/>
              </a:rPr>
              <a:t>مصرف انرژی </a:t>
            </a:r>
            <a:r>
              <a:rPr lang="fa-IR" sz="2400" dirty="0" err="1" smtClean="0">
                <a:latin typeface="Times New Roman" panose="02020603050405020304" pitchFamily="18" charset="0"/>
                <a:cs typeface="B Nazanin" panose="00000400000000000000" pitchFamily="2" charset="-78"/>
              </a:rPr>
              <a:t>بی‌نهایت</a:t>
            </a:r>
            <a:endParaRPr lang="fa-IR" sz="2400" dirty="0">
              <a:latin typeface="Times New Roman" panose="02020603050405020304" pitchFamily="18" charset="0"/>
              <a:cs typeface="B Nazanin" panose="00000400000000000000" pitchFamily="2" charset="-78"/>
            </a:endParaRPr>
          </a:p>
          <a:p>
            <a:pPr marL="0" indent="0" algn="r" rtl="1">
              <a:buNone/>
            </a:pPr>
            <a:r>
              <a:rPr lang="fa-IR" sz="2400" dirty="0" err="1" smtClean="0">
                <a:latin typeface="Times New Roman" panose="02020603050405020304" pitchFamily="18" charset="0"/>
                <a:cs typeface="B Nazanin" panose="00000400000000000000" pitchFamily="2" charset="-78"/>
              </a:rPr>
              <a:t>صرفه‌جو</a:t>
            </a:r>
            <a:r>
              <a:rPr lang="fa-IR" sz="2400" dirty="0" smtClean="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هستند و به‌ سهولت خم </a:t>
            </a:r>
            <a:r>
              <a:rPr lang="fa-IR" sz="2400" dirty="0" err="1" smtClean="0">
                <a:latin typeface="Times New Roman" panose="02020603050405020304" pitchFamily="18" charset="0"/>
                <a:cs typeface="B Nazanin" panose="00000400000000000000" pitchFamily="2" charset="-78"/>
              </a:rPr>
              <a:t>می‌شوند</a:t>
            </a:r>
            <a:endParaRPr lang="fa-IR" sz="2400" dirty="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و </a:t>
            </a:r>
            <a:r>
              <a:rPr lang="fa-IR" sz="2400" dirty="0">
                <a:latin typeface="Times New Roman" panose="02020603050405020304" pitchFamily="18" charset="0"/>
                <a:cs typeface="B Nazanin" panose="00000400000000000000" pitchFamily="2" charset="-78"/>
              </a:rPr>
              <a:t>نوری که با جریانی ضعیف منتشر </a:t>
            </a:r>
            <a:r>
              <a:rPr lang="fa-IR" sz="2400" dirty="0" err="1" smtClean="0">
                <a:latin typeface="Times New Roman" panose="02020603050405020304" pitchFamily="18" charset="0"/>
                <a:cs typeface="B Nazanin" panose="00000400000000000000" pitchFamily="2" charset="-78"/>
              </a:rPr>
              <a:t>می‌کنند</a:t>
            </a:r>
            <a:endParaRPr lang="fa-IR" sz="2400" dirty="0" smtClean="0">
              <a:latin typeface="Times New Roman" panose="02020603050405020304" pitchFamily="18" charset="0"/>
              <a:cs typeface="B Nazanin" panose="00000400000000000000" pitchFamily="2" charset="-78"/>
            </a:endParaRPr>
          </a:p>
          <a:p>
            <a:pPr marL="0" indent="0" algn="r" rtl="1">
              <a:buNone/>
            </a:pPr>
            <a:r>
              <a:rPr lang="fa-IR" sz="2400" dirty="0" smtClean="0">
                <a:latin typeface="Times New Roman" panose="02020603050405020304" pitchFamily="18" charset="0"/>
                <a:cs typeface="B Nazanin" panose="00000400000000000000" pitchFamily="2" charset="-78"/>
              </a:rPr>
              <a:t> </a:t>
            </a:r>
            <a:r>
              <a:rPr lang="fa-IR" sz="2400" dirty="0" err="1">
                <a:latin typeface="Times New Roman" panose="02020603050405020304" pitchFamily="18" charset="0"/>
                <a:cs typeface="B Nazanin" panose="00000400000000000000" pitchFamily="2" charset="-78"/>
              </a:rPr>
              <a:t>حیرت‌آور</a:t>
            </a:r>
            <a:r>
              <a:rPr lang="fa-IR" sz="2400" dirty="0">
                <a:latin typeface="Times New Roman" panose="02020603050405020304" pitchFamily="18" charset="0"/>
                <a:cs typeface="B Nazanin" panose="00000400000000000000" pitchFamily="2" charset="-78"/>
              </a:rPr>
              <a:t> </a:t>
            </a:r>
            <a:r>
              <a:rPr lang="fa-IR" sz="2400" dirty="0" smtClean="0">
                <a:latin typeface="Times New Roman" panose="02020603050405020304" pitchFamily="18" charset="0"/>
                <a:cs typeface="B Nazanin" panose="00000400000000000000" pitchFamily="2" charset="-78"/>
              </a:rPr>
              <a:t>است.</a:t>
            </a:r>
          </a:p>
        </p:txBody>
      </p:sp>
      <p:pic>
        <p:nvPicPr>
          <p:cNvPr id="8" name="Picture 3" descr="C:\Documents and Settings\mg\Desktop\کمکی oled\oled2_s.jpg"/>
          <p:cNvPicPr>
            <a:picLocks noChangeAspect="1" noChangeArrowheads="1"/>
          </p:cNvPicPr>
          <p:nvPr/>
        </p:nvPicPr>
        <p:blipFill>
          <a:blip r:embed="rId2" cstate="print"/>
          <a:srcRect/>
          <a:stretch>
            <a:fillRect/>
          </a:stretch>
        </p:blipFill>
        <p:spPr bwMode="auto">
          <a:xfrm>
            <a:off x="323528" y="3068960"/>
            <a:ext cx="3888432" cy="2984266"/>
          </a:xfrm>
          <a:prstGeom prst="rect">
            <a:avLst/>
          </a:prstGeom>
          <a:noFill/>
        </p:spPr>
      </p:pic>
      <p:sp>
        <p:nvSpPr>
          <p:cNvPr id="9" name="TextBox 8"/>
          <p:cNvSpPr txBox="1"/>
          <p:nvPr/>
        </p:nvSpPr>
        <p:spPr>
          <a:xfrm>
            <a:off x="620676" y="6053226"/>
            <a:ext cx="3268928" cy="369332"/>
          </a:xfrm>
          <a:prstGeom prst="rect">
            <a:avLst/>
          </a:prstGeom>
          <a:noFill/>
        </p:spPr>
        <p:txBody>
          <a:bodyPr wrap="square" rtlCol="1">
            <a:spAutoFit/>
          </a:bodyPr>
          <a:lstStyle/>
          <a:p>
            <a:pPr algn="r" rtl="1"/>
            <a:r>
              <a:rPr lang="fa-IR" dirty="0" smtClean="0">
                <a:latin typeface="Times New Roman" panose="02020603050405020304" pitchFamily="18" charset="0"/>
                <a:cs typeface="B Nazanin" panose="00000400000000000000" pitchFamily="2" charset="-78"/>
              </a:rPr>
              <a:t>نمایشگر انعطاف پذیر </a:t>
            </a:r>
            <a:r>
              <a:rPr lang="en-US" dirty="0">
                <a:latin typeface="Times New Roman" panose="02020603050405020304" pitchFamily="18" charset="0"/>
                <a:cs typeface="B Nazanin" panose="00000400000000000000" pitchFamily="2" charset="-78"/>
              </a:rPr>
              <a:t>SAMSUNG</a:t>
            </a:r>
            <a:endParaRPr lang="fa-IR" dirty="0">
              <a:latin typeface="Times New Roman" panose="02020603050405020304" pitchFamily="18" charset="0"/>
              <a:cs typeface="B Nazanin" panose="00000400000000000000"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11"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17-22</a:t>
            </a:r>
            <a:endParaRPr lang="en-US" dirty="0">
              <a:cs typeface="B 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4000"/>
                            </p:stCondLst>
                            <p:childTnLst>
                              <p:par>
                                <p:cTn id="25" presetID="16" presetClass="entr" presetSubtype="21"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par>
                          <p:cTn id="31" fill="hold">
                            <p:stCondLst>
                              <p:cond delay="4500"/>
                            </p:stCondLst>
                            <p:childTnLst>
                              <p:par>
                                <p:cTn id="32" presetID="16" presetClass="entr" presetSubtype="21"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arn(inVertical)">
                                      <p:cBhvr>
                                        <p:cTn id="40" dur="500"/>
                                        <p:tgtEl>
                                          <p:spTgt spid="3">
                                            <p:txEl>
                                              <p:pRg st="8" end="8"/>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7544" y="233066"/>
            <a:ext cx="8330212" cy="6482060"/>
          </a:xfrm>
        </p:spPr>
        <p:txBody>
          <a:bodyPr>
            <a:normAutofit lnSpcReduction="10000"/>
          </a:bodyPr>
          <a:lstStyle/>
          <a:p>
            <a:pPr algn="r" rtl="1">
              <a:buNone/>
            </a:pPr>
            <a:r>
              <a:rPr lang="fa-IR" sz="3200" dirty="0">
                <a:solidFill>
                  <a:schemeClr val="tx2"/>
                </a:solidFill>
                <a:latin typeface="Times New Roman" panose="02020603050405020304" pitchFamily="18" charset="0"/>
                <a:cs typeface="B Nazanin" panose="00000400000000000000" pitchFamily="2" charset="-78"/>
              </a:rPr>
              <a:t>مزیت های تکنولوژی </a:t>
            </a:r>
            <a:r>
              <a:rPr lang="en-US" sz="3200" dirty="0">
                <a:solidFill>
                  <a:schemeClr val="tx2"/>
                </a:solidFill>
                <a:latin typeface="Times New Roman" panose="02020603050405020304" pitchFamily="18" charset="0"/>
                <a:cs typeface="B Nazanin" panose="00000400000000000000" pitchFamily="2" charset="-78"/>
              </a:rPr>
              <a:t>OLED</a:t>
            </a:r>
            <a:r>
              <a:rPr lang="fa-IR" sz="3200" dirty="0" smtClean="0">
                <a:solidFill>
                  <a:schemeClr val="tx2"/>
                </a:solidFill>
                <a:latin typeface="Times New Roman" panose="02020603050405020304" pitchFamily="18" charset="0"/>
                <a:cs typeface="B Nazanin" panose="00000400000000000000" pitchFamily="2" charset="-78"/>
              </a:rPr>
              <a:t>(ادامه)</a:t>
            </a:r>
          </a:p>
          <a:p>
            <a:pPr algn="r" rtl="1">
              <a:buNone/>
            </a:pPr>
            <a:endParaRPr lang="fa-IR" sz="2400" dirty="0" smtClean="0">
              <a:latin typeface="Times New Roman" panose="02020603050405020304" pitchFamily="18" charset="0"/>
              <a:cs typeface="B Nazanin" panose="00000400000000000000" pitchFamily="2" charset="-78"/>
            </a:endParaRPr>
          </a:p>
          <a:p>
            <a:pPr marL="0" indent="0" algn="r" rtl="1">
              <a:lnSpc>
                <a:spcPct val="110000"/>
              </a:lnSpc>
              <a:buNone/>
            </a:pPr>
            <a:r>
              <a:rPr lang="fa-IR" sz="2400" dirty="0" smtClean="0">
                <a:latin typeface="Times New Roman" panose="02020603050405020304" pitchFamily="18" charset="0"/>
                <a:cs typeface="B Nazanin" panose="00000400000000000000" pitchFamily="2" charset="-78"/>
              </a:rPr>
              <a:t>- نکته </a:t>
            </a:r>
            <a:r>
              <a:rPr lang="fa-IR" sz="2400" dirty="0">
                <a:latin typeface="Times New Roman" panose="02020603050405020304" pitchFamily="18" charset="0"/>
                <a:cs typeface="B Nazanin" panose="00000400000000000000" pitchFamily="2" charset="-78"/>
              </a:rPr>
              <a:t>بسیار مهم در </a:t>
            </a:r>
            <a:r>
              <a:rPr lang="fa-IR" sz="2400" dirty="0" err="1">
                <a:latin typeface="Times New Roman" panose="02020603050405020304" pitchFamily="18" charset="0"/>
                <a:cs typeface="B Nazanin" panose="00000400000000000000" pitchFamily="2" charset="-78"/>
              </a:rPr>
              <a:t>پانل‌های</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OLED</a:t>
            </a:r>
            <a:r>
              <a:rPr lang="fa-IR" sz="2400" dirty="0">
                <a:latin typeface="Times New Roman" panose="02020603050405020304" pitchFamily="18" charset="0"/>
                <a:cs typeface="B Nazanin" panose="00000400000000000000" pitchFamily="2" charset="-78"/>
              </a:rPr>
              <a:t> زمان پاسخگویی </a:t>
            </a:r>
            <a:r>
              <a:rPr lang="fa-IR" sz="2400" dirty="0" err="1">
                <a:latin typeface="Times New Roman" panose="02020603050405020304" pitchFamily="18" charset="0"/>
                <a:cs typeface="B Nazanin" panose="00000400000000000000" pitchFamily="2" charset="-78"/>
              </a:rPr>
              <a:t>بی‌نظیر</a:t>
            </a:r>
            <a:r>
              <a:rPr lang="fa-IR" sz="2400" dirty="0">
                <a:latin typeface="Times New Roman" panose="02020603050405020304" pitchFamily="18" charset="0"/>
                <a:cs typeface="B Nazanin" panose="00000400000000000000" pitchFamily="2" charset="-78"/>
              </a:rPr>
              <a:t> آن ها است</a:t>
            </a:r>
            <a:r>
              <a:rPr lang="fa-IR" sz="2400" dirty="0" smtClean="0">
                <a:latin typeface="Times New Roman" panose="02020603050405020304" pitchFamily="18" charset="0"/>
                <a:cs typeface="B Nazanin" panose="00000400000000000000" pitchFamily="2" charset="-78"/>
              </a:rPr>
              <a:t>.</a:t>
            </a:r>
          </a:p>
          <a:p>
            <a:pPr marL="0" indent="0" algn="r" rtl="1">
              <a:lnSpc>
                <a:spcPct val="110000"/>
              </a:lnSpc>
              <a:buNone/>
            </a:pPr>
            <a:r>
              <a:rPr lang="fa-IR" sz="2400" dirty="0" smtClean="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لایه های پلاستیکی </a:t>
            </a:r>
            <a:r>
              <a:rPr lang="en-US" sz="2400" dirty="0" smtClean="0">
                <a:latin typeface="Times New Roman" panose="02020603050405020304" pitchFamily="18" charset="0"/>
                <a:cs typeface="B Nazanin" panose="00000400000000000000" pitchFamily="2" charset="-78"/>
              </a:rPr>
              <a:t>OLED</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قابلیت </a:t>
            </a:r>
            <a:r>
              <a:rPr lang="ar-SA" sz="2400" dirty="0">
                <a:latin typeface="Times New Roman" panose="02020603050405020304" pitchFamily="18" charset="0"/>
                <a:cs typeface="B Nazanin" panose="00000400000000000000" pitchFamily="2" charset="-78"/>
              </a:rPr>
              <a:t>خم شدن دارند ولی لایه های شیشه ای </a:t>
            </a:r>
            <a:r>
              <a:rPr lang="en-US" sz="2400" dirty="0" smtClean="0">
                <a:latin typeface="Times New Roman" panose="02020603050405020304" pitchFamily="18" charset="0"/>
                <a:cs typeface="B Nazanin" panose="00000400000000000000" pitchFamily="2" charset="-78"/>
              </a:rPr>
              <a:t>LED</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یا </a:t>
            </a:r>
            <a:r>
              <a:rPr lang="en-US" sz="2400" dirty="0" smtClean="0">
                <a:latin typeface="Times New Roman" panose="02020603050405020304" pitchFamily="18" charset="0"/>
                <a:cs typeface="B Nazanin" panose="00000400000000000000" pitchFamily="2" charset="-78"/>
              </a:rPr>
              <a:t>LCD</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بسیار </a:t>
            </a:r>
            <a:r>
              <a:rPr lang="ar-SA" sz="2400" dirty="0">
                <a:latin typeface="Times New Roman" panose="02020603050405020304" pitchFamily="18" charset="0"/>
                <a:cs typeface="B Nazanin" panose="00000400000000000000" pitchFamily="2" charset="-78"/>
              </a:rPr>
              <a:t>شکننده است.</a:t>
            </a:r>
            <a:endParaRPr lang="en-US" sz="2400" dirty="0">
              <a:latin typeface="Times New Roman" panose="02020603050405020304" pitchFamily="18" charset="0"/>
              <a:cs typeface="B Nazanin" panose="00000400000000000000" pitchFamily="2" charset="-78"/>
            </a:endParaRPr>
          </a:p>
          <a:p>
            <a:pPr algn="r" rtl="1">
              <a:lnSpc>
                <a:spcPct val="110000"/>
              </a:lnSpc>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لایه </a:t>
            </a:r>
            <a:r>
              <a:rPr lang="ar-SA" sz="2400" dirty="0">
                <a:latin typeface="Times New Roman" panose="02020603050405020304" pitchFamily="18" charset="0"/>
                <a:cs typeface="B Nazanin" panose="00000400000000000000" pitchFamily="2" charset="-78"/>
              </a:rPr>
              <a:t>های شیشه </a:t>
            </a:r>
            <a:r>
              <a:rPr lang="ar-SA" sz="2400" dirty="0" smtClean="0">
                <a:latin typeface="Times New Roman" panose="02020603050405020304" pitchFamily="18" charset="0"/>
                <a:cs typeface="B Nazanin" panose="00000400000000000000" pitchFamily="2" charset="-78"/>
              </a:rPr>
              <a:t>ای</a:t>
            </a:r>
            <a:r>
              <a:rPr lang="fa-IR" sz="2400" dirty="0" smtClean="0">
                <a:latin typeface="Times New Roman" panose="02020603050405020304" pitchFamily="18" charset="0"/>
                <a:cs typeface="B Nazanin" panose="00000400000000000000" pitchFamily="2" charset="-78"/>
              </a:rPr>
              <a:t> </a:t>
            </a:r>
            <a:r>
              <a:rPr lang="en-US" sz="2400" dirty="0" smtClean="0">
                <a:latin typeface="Times New Roman" panose="02020603050405020304" pitchFamily="18" charset="0"/>
                <a:cs typeface="B Nazanin" panose="00000400000000000000" pitchFamily="2" charset="-78"/>
              </a:rPr>
              <a:t>LCD</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می </a:t>
            </a:r>
            <a:r>
              <a:rPr lang="ar-SA" sz="2400" dirty="0">
                <a:latin typeface="Times New Roman" panose="02020603050405020304" pitchFamily="18" charset="0"/>
                <a:cs typeface="B Nazanin" panose="00000400000000000000" pitchFamily="2" charset="-78"/>
              </a:rPr>
              <a:t>تواند نور زیادی از نمایشگر را از بین </a:t>
            </a:r>
            <a:r>
              <a:rPr lang="ar-SA" sz="2400" dirty="0" smtClean="0">
                <a:latin typeface="Times New Roman" panose="02020603050405020304" pitchFamily="18" charset="0"/>
                <a:cs typeface="B Nazanin" panose="00000400000000000000" pitchFamily="2" charset="-78"/>
              </a:rPr>
              <a:t>ببر</a:t>
            </a:r>
            <a:r>
              <a:rPr lang="fa-IR" sz="2400" dirty="0" smtClean="0">
                <a:latin typeface="Times New Roman" panose="02020603050405020304" pitchFamily="18" charset="0"/>
                <a:cs typeface="B Nazanin" panose="00000400000000000000" pitchFamily="2" charset="-78"/>
              </a:rPr>
              <a:t>ن</a:t>
            </a:r>
            <a:r>
              <a:rPr lang="ar-SA" sz="2400" dirty="0" smtClean="0">
                <a:latin typeface="Times New Roman" panose="02020603050405020304" pitchFamily="18" charset="0"/>
                <a:cs typeface="B Nazanin" panose="00000400000000000000" pitchFamily="2" charset="-78"/>
              </a:rPr>
              <a:t>د</a:t>
            </a:r>
            <a:r>
              <a:rPr lang="ar-SA" sz="2400" dirty="0">
                <a:latin typeface="Times New Roman" panose="02020603050405020304" pitchFamily="18" charset="0"/>
                <a:cs typeface="B Nazanin" panose="00000400000000000000" pitchFamily="2" charset="-78"/>
              </a:rPr>
              <a:t>. به همین دلیل </a:t>
            </a:r>
            <a:r>
              <a:rPr lang="en-US" sz="2400" dirty="0" smtClean="0">
                <a:latin typeface="Times New Roman" panose="02020603050405020304" pitchFamily="18" charset="0"/>
                <a:cs typeface="B Nazanin" panose="00000400000000000000" pitchFamily="2" charset="-78"/>
              </a:rPr>
              <a:t>OLED</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نور </a:t>
            </a:r>
            <a:r>
              <a:rPr lang="ar-SA" sz="2400" dirty="0">
                <a:latin typeface="Times New Roman" panose="02020603050405020304" pitchFamily="18" charset="0"/>
                <a:cs typeface="B Nazanin" panose="00000400000000000000" pitchFamily="2" charset="-78"/>
              </a:rPr>
              <a:t>شفاف تر و بیشتری نسبت </a:t>
            </a:r>
            <a:r>
              <a:rPr lang="ar-SA" sz="2400" dirty="0" smtClean="0">
                <a:latin typeface="Times New Roman" panose="02020603050405020304" pitchFamily="18" charset="0"/>
                <a:cs typeface="B Nazanin" panose="00000400000000000000" pitchFamily="2" charset="-78"/>
              </a:rPr>
              <a:t>به</a:t>
            </a:r>
            <a:r>
              <a:rPr lang="fa-IR" sz="2400" dirty="0" smtClean="0">
                <a:latin typeface="Times New Roman" panose="02020603050405020304" pitchFamily="18" charset="0"/>
                <a:cs typeface="B Nazanin" panose="00000400000000000000" pitchFamily="2" charset="-78"/>
              </a:rPr>
              <a:t> </a:t>
            </a:r>
            <a:r>
              <a:rPr lang="en-US" sz="2400" dirty="0" smtClean="0">
                <a:latin typeface="Times New Roman" panose="02020603050405020304" pitchFamily="18" charset="0"/>
                <a:cs typeface="B Nazanin" panose="00000400000000000000" pitchFamily="2" charset="-78"/>
              </a:rPr>
              <a:t>LCD</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و</a:t>
            </a:r>
            <a:r>
              <a:rPr lang="fa-IR" sz="2400" dirty="0" smtClean="0">
                <a:latin typeface="Times New Roman" panose="02020603050405020304" pitchFamily="18" charset="0"/>
                <a:cs typeface="B Nazanin" panose="00000400000000000000" pitchFamily="2" charset="-78"/>
              </a:rPr>
              <a:t> </a:t>
            </a:r>
            <a:r>
              <a:rPr lang="en-US" sz="2400" dirty="0" smtClean="0">
                <a:latin typeface="Times New Roman" panose="02020603050405020304" pitchFamily="18" charset="0"/>
                <a:cs typeface="B Nazanin" panose="00000400000000000000" pitchFamily="2" charset="-78"/>
              </a:rPr>
              <a:t>LED</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دارد</a:t>
            </a:r>
            <a:r>
              <a:rPr lang="fa-IR" sz="2400" dirty="0" smtClean="0">
                <a:latin typeface="Times New Roman" panose="02020603050405020304" pitchFamily="18" charset="0"/>
                <a:cs typeface="B Nazanin" panose="00000400000000000000" pitchFamily="2" charset="-78"/>
              </a:rPr>
              <a:t>.</a:t>
            </a:r>
            <a:endParaRPr lang="fa-IR" sz="2400" dirty="0">
              <a:latin typeface="Times New Roman" panose="02020603050405020304" pitchFamily="18" charset="0"/>
              <a:cs typeface="B Nazanin" panose="00000400000000000000" pitchFamily="2" charset="-78"/>
            </a:endParaRPr>
          </a:p>
          <a:p>
            <a:pPr marL="0" indent="0" algn="r" rtl="1">
              <a:lnSpc>
                <a:spcPct val="110000"/>
              </a:lnSpc>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همچنین </a:t>
            </a:r>
            <a:r>
              <a:rPr lang="ar-SA" sz="2400" dirty="0">
                <a:latin typeface="Times New Roman" panose="02020603050405020304" pitchFamily="18" charset="0"/>
                <a:cs typeface="B Nazanin" panose="00000400000000000000" pitchFamily="2" charset="-78"/>
              </a:rPr>
              <a:t>به دلیل سطوح بسیار زیاد انرژی و تفاوت میزان چگالی بارهای الکتریکی لایه </a:t>
            </a:r>
            <a:r>
              <a:rPr lang="en-US" sz="2400" dirty="0">
                <a:latin typeface="Times New Roman" panose="02020603050405020304" pitchFamily="18" charset="0"/>
                <a:cs typeface="B Nazanin" panose="00000400000000000000" pitchFamily="2" charset="-78"/>
              </a:rPr>
              <a:t>Organic Emitters</a:t>
            </a:r>
            <a:r>
              <a:rPr lang="ar-SA" sz="2400" dirty="0">
                <a:latin typeface="Times New Roman" panose="02020603050405020304" pitchFamily="18" charset="0"/>
                <a:cs typeface="B Nazanin" panose="00000400000000000000" pitchFamily="2" charset="-78"/>
              </a:rPr>
              <a:t>، پیکسل های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قابلیت نمایش دامنه بسیار زیادی از رنگ­ها (چندین برابر نسبت به </a:t>
            </a:r>
            <a:r>
              <a:rPr lang="en-US" sz="2400" dirty="0">
                <a:latin typeface="Times New Roman" panose="02020603050405020304" pitchFamily="18" charset="0"/>
                <a:cs typeface="B Nazanin" panose="00000400000000000000" pitchFamily="2" charset="-78"/>
              </a:rPr>
              <a:t>LCD</a:t>
            </a:r>
            <a:r>
              <a:rPr lang="ar-SA" sz="2400" dirty="0">
                <a:latin typeface="Times New Roman" panose="02020603050405020304" pitchFamily="18" charset="0"/>
                <a:cs typeface="B Nazanin" panose="00000400000000000000" pitchFamily="2" charset="-78"/>
              </a:rPr>
              <a:t>) را دارا </a:t>
            </a:r>
            <a:r>
              <a:rPr lang="ar-SA" sz="2400" dirty="0" smtClean="0">
                <a:latin typeface="Times New Roman" panose="02020603050405020304" pitchFamily="18" charset="0"/>
                <a:cs typeface="B Nazanin" panose="00000400000000000000" pitchFamily="2" charset="-78"/>
              </a:rPr>
              <a:t>می­باشند.</a:t>
            </a:r>
            <a:endParaRPr lang="fa-IR" sz="2400" dirty="0" smtClean="0">
              <a:latin typeface="Times New Roman" panose="02020603050405020304" pitchFamily="18" charset="0"/>
              <a:cs typeface="B Nazanin" panose="00000400000000000000" pitchFamily="2" charset="-78"/>
            </a:endParaRPr>
          </a:p>
          <a:p>
            <a:pPr marL="0" indent="0" algn="r" rtl="1">
              <a:lnSpc>
                <a:spcPct val="110000"/>
              </a:lnSpc>
              <a:buNone/>
            </a:pPr>
            <a:r>
              <a:rPr lang="fa-IR" sz="2400" dirty="0" smtClean="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در یک صفحه می توان پیکسل های بیشتری</a:t>
            </a:r>
            <a:r>
              <a:rPr lang="fa-IR" sz="2400" dirty="0">
                <a:latin typeface="Times New Roman" panose="02020603050405020304" pitchFamily="18" charset="0"/>
                <a:cs typeface="B Nazanin" panose="00000400000000000000" pitchFamily="2" charset="-78"/>
              </a:rPr>
              <a:t> از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را نسبت به </a:t>
            </a:r>
            <a:r>
              <a:rPr lang="en-US" sz="2400" dirty="0">
                <a:latin typeface="Times New Roman" panose="02020603050405020304" pitchFamily="18" charset="0"/>
                <a:cs typeface="B Nazanin" panose="00000400000000000000" pitchFamily="2" charset="-78"/>
              </a:rPr>
              <a:t>LCD</a:t>
            </a:r>
            <a:r>
              <a:rPr lang="ar-SA" sz="2400" dirty="0">
                <a:latin typeface="Times New Roman" panose="02020603050405020304" pitchFamily="18" charset="0"/>
                <a:cs typeface="B Nazanin" panose="00000400000000000000" pitchFamily="2" charset="-78"/>
              </a:rPr>
              <a:t> جا داد و صفحاتی با رزولوشن بالاتر تولید کرد.</a:t>
            </a:r>
            <a:endParaRPr lang="fa-IR" sz="2400" dirty="0">
              <a:latin typeface="Times New Roman" panose="02020603050405020304" pitchFamily="18" charset="0"/>
              <a:cs typeface="B Nazanin" panose="00000400000000000000" pitchFamily="2" charset="-78"/>
            </a:endParaRPr>
          </a:p>
          <a:p>
            <a:pPr algn="r" rtl="1">
              <a:lnSpc>
                <a:spcPct val="110000"/>
              </a:lnSpc>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در </a:t>
            </a:r>
            <a:r>
              <a:rPr lang="ar-SA" sz="2400" dirty="0">
                <a:latin typeface="Times New Roman" panose="02020603050405020304" pitchFamily="18" charset="0"/>
                <a:cs typeface="B Nazanin" panose="00000400000000000000" pitchFamily="2" charset="-78"/>
              </a:rPr>
              <a:t>نمایشگرهای </a:t>
            </a:r>
            <a:r>
              <a:rPr lang="en-US" sz="2400" dirty="0">
                <a:latin typeface="Times New Roman" panose="02020603050405020304" pitchFamily="18" charset="0"/>
                <a:cs typeface="B Nazanin" panose="00000400000000000000" pitchFamily="2" charset="-78"/>
              </a:rPr>
              <a:t>LCD </a:t>
            </a:r>
            <a:r>
              <a:rPr lang="fa-IR" sz="2400" dirty="0" smtClean="0">
                <a:latin typeface="Times New Roman" panose="02020603050405020304" pitchFamily="18" charset="0"/>
                <a:cs typeface="B Nazanin" panose="00000400000000000000" pitchFamily="2" charset="-78"/>
              </a:rPr>
              <a:t> ۹۰</a:t>
            </a:r>
            <a:r>
              <a:rPr lang="ar-SA" sz="2400" dirty="0" smtClean="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درصد نور زمینه به رنگی خاص جذب می شود، ولی با به کار بردن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از نوع </a:t>
            </a:r>
            <a:r>
              <a:rPr lang="en-US" sz="2400" dirty="0" smtClean="0">
                <a:latin typeface="Times New Roman" panose="02020603050405020304" pitchFamily="18" charset="0"/>
                <a:cs typeface="B Nazanin" panose="00000400000000000000" pitchFamily="2" charset="-78"/>
              </a:rPr>
              <a:t>PHOLED</a:t>
            </a:r>
            <a:r>
              <a:rPr lang="ar-SA" sz="2400" dirty="0" smtClean="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نزدیک به </a:t>
            </a:r>
            <a:r>
              <a:rPr lang="fa-IR" sz="2400" dirty="0">
                <a:latin typeface="Times New Roman" panose="02020603050405020304" pitchFamily="18" charset="0"/>
                <a:cs typeface="B Nazanin" panose="00000400000000000000" pitchFamily="2" charset="-78"/>
              </a:rPr>
              <a:t>۱۰۰</a:t>
            </a:r>
            <a:r>
              <a:rPr lang="ar-SA" sz="2400" dirty="0">
                <a:latin typeface="Times New Roman" panose="02020603050405020304" pitchFamily="18" charset="0"/>
                <a:cs typeface="B Nazanin" panose="00000400000000000000" pitchFamily="2" charset="-78"/>
              </a:rPr>
              <a:t> درصد الکتریسته به نور تبدیل می </a:t>
            </a:r>
            <a:r>
              <a:rPr lang="ar-SA" sz="2400" dirty="0" smtClean="0">
                <a:latin typeface="Times New Roman" panose="02020603050405020304" pitchFamily="18" charset="0"/>
                <a:cs typeface="B Nazanin" panose="00000400000000000000" pitchFamily="2" charset="-78"/>
              </a:rPr>
              <a:t>شود</a:t>
            </a:r>
            <a:r>
              <a:rPr lang="fa-IR" sz="2400" dirty="0" smtClean="0">
                <a:latin typeface="Times New Roman" panose="02020603050405020304" pitchFamily="18" charset="0"/>
                <a:cs typeface="B Nazanin" panose="00000400000000000000" pitchFamily="2" charset="-78"/>
              </a:rPr>
              <a:t>.</a:t>
            </a:r>
            <a:endParaRPr lang="en-US" sz="2400" dirty="0">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6"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18-22</a:t>
            </a:r>
            <a:endParaRPr lang="en-US" dirty="0">
              <a:cs typeface="B 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down)">
                                      <p:cBhvr>
                                        <p:cTn id="21" dur="500"/>
                                        <p:tgtEl>
                                          <p:spTgt spid="8">
                                            <p:txEl>
                                              <p:pRg st="4" end="4"/>
                                            </p:txEl>
                                          </p:spTgt>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wipe(down)">
                                      <p:cBhvr>
                                        <p:cTn id="25" dur="500"/>
                                        <p:tgtEl>
                                          <p:spTgt spid="8">
                                            <p:txEl>
                                              <p:pRg st="5" end="5"/>
                                            </p:txEl>
                                          </p:spTgt>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down)">
                                      <p:cBhvr>
                                        <p:cTn id="29" dur="500"/>
                                        <p:tgtEl>
                                          <p:spTgt spid="8">
                                            <p:txEl>
                                              <p:pRg st="6" end="6"/>
                                            </p:txEl>
                                          </p:spTgt>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wipe(down)">
                                      <p:cBhvr>
                                        <p:cTn id="3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512" y="239440"/>
            <a:ext cx="8229600" cy="590297"/>
          </a:xfrm>
        </p:spPr>
        <p:txBody>
          <a:bodyPr>
            <a:normAutofit fontScale="90000"/>
          </a:bodyPr>
          <a:lstStyle/>
          <a:p>
            <a:pPr marL="571500" indent="-571500" algn="r" rtl="1">
              <a:buFont typeface="Arial" panose="020B0604020202020204" pitchFamily="34" charset="0"/>
              <a:buChar char="•"/>
            </a:pPr>
            <a:r>
              <a:rPr lang="fa-IR" sz="4000" dirty="0" smtClean="0">
                <a:latin typeface="IranNastaliq" pitchFamily="18" charset="0"/>
                <a:cs typeface="B Nazanin" panose="00000400000000000000" pitchFamily="2" charset="-78"/>
              </a:rPr>
              <a:t>معایب </a:t>
            </a:r>
            <a:r>
              <a:rPr lang="fa-IR" sz="4000" dirty="0" err="1" smtClean="0">
                <a:latin typeface="IranNastaliq" pitchFamily="18" charset="0"/>
                <a:cs typeface="B Nazanin" panose="00000400000000000000" pitchFamily="2" charset="-78"/>
              </a:rPr>
              <a:t>نمایشگرهای</a:t>
            </a:r>
            <a:r>
              <a:rPr lang="fa-IR" sz="4000" dirty="0" smtClean="0">
                <a:latin typeface="IranNastaliq" pitchFamily="18" charset="0"/>
                <a:cs typeface="B Nazanin" panose="00000400000000000000" pitchFamily="2" charset="-78"/>
              </a:rPr>
              <a:t> </a:t>
            </a:r>
            <a:r>
              <a:rPr lang="en-US" sz="4000" dirty="0" smtClean="0">
                <a:latin typeface="Times New Roman" panose="02020603050405020304" pitchFamily="18" charset="0"/>
                <a:cs typeface="Times New Roman" panose="02020603050405020304" pitchFamily="18" charset="0"/>
              </a:rPr>
              <a:t>OLED</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512" y="980728"/>
            <a:ext cx="7992888" cy="4389120"/>
          </a:xfrm>
        </p:spPr>
        <p:txBody>
          <a:bodyPr>
            <a:normAutofit/>
          </a:bodyPr>
          <a:lstStyle/>
          <a:p>
            <a:pPr marL="0" indent="0" algn="r" rtl="1">
              <a:buNone/>
            </a:pPr>
            <a:r>
              <a:rPr lang="fa-IR" sz="2400" dirty="0" smtClean="0">
                <a:cs typeface="B Nazanin" pitchFamily="2" charset="-78"/>
              </a:rPr>
              <a:t>- </a:t>
            </a:r>
            <a:r>
              <a:rPr lang="ar-SA" sz="2400" dirty="0" smtClean="0">
                <a:cs typeface="B Nazanin" pitchFamily="2" charset="-78"/>
              </a:rPr>
              <a:t>گفته شده است، قطرات آب تنها موردی است که به این صفحات آسیب می</a:t>
            </a:r>
            <a:r>
              <a:rPr lang="fa-IR" sz="2400" dirty="0" smtClean="0">
                <a:cs typeface="B Nazanin" pitchFamily="2" charset="-78"/>
              </a:rPr>
              <a:t> </a:t>
            </a:r>
            <a:r>
              <a:rPr lang="ar-SA" sz="2400" dirty="0" smtClean="0">
                <a:cs typeface="B Nazanin" pitchFamily="2" charset="-78"/>
              </a:rPr>
              <a:t>رساند.</a:t>
            </a:r>
            <a:endParaRPr lang="fa-IR" sz="2400" dirty="0" smtClean="0">
              <a:cs typeface="B Nazanin" pitchFamily="2" charset="-78"/>
            </a:endParaRPr>
          </a:p>
          <a:p>
            <a:pPr marL="0" indent="0" algn="r" rtl="1">
              <a:buNone/>
            </a:pPr>
            <a:r>
              <a:rPr lang="fa-IR" sz="2400" dirty="0" smtClean="0">
                <a:cs typeface="B Nazanin" pitchFamily="2" charset="-78"/>
              </a:rPr>
              <a:t>- مشکل دیگر </a:t>
            </a:r>
            <a:r>
              <a:rPr lang="fa-IR" sz="2400" dirty="0">
                <a:cs typeface="B Nazanin" panose="00000400000000000000" pitchFamily="2" charset="-78"/>
              </a:rPr>
              <a:t>این است که شدت تابش نور از </a:t>
            </a:r>
            <a:r>
              <a:rPr lang="fa-IR" sz="2400" dirty="0" err="1">
                <a:cs typeface="B Nazanin" panose="00000400000000000000" pitchFamily="2" charset="-78"/>
              </a:rPr>
              <a:t>دیودهای</a:t>
            </a:r>
            <a:r>
              <a:rPr lang="fa-IR" sz="2400" dirty="0">
                <a:cs typeface="B Nazanin" panose="00000400000000000000" pitchFamily="2" charset="-78"/>
              </a:rPr>
              <a:t> نوری یکنواخت </a:t>
            </a:r>
            <a:r>
              <a:rPr lang="fa-IR" sz="2400" dirty="0" smtClean="0">
                <a:cs typeface="B Nazanin" panose="00000400000000000000" pitchFamily="2" charset="-78"/>
              </a:rPr>
              <a:t>است. اما برای ایجاد طیف وسیعی از رنگ ها نیاز داریم که شدت نورهای مختلف در یک </a:t>
            </a:r>
            <a:r>
              <a:rPr lang="fa-IR" sz="2400" dirty="0" err="1" smtClean="0">
                <a:cs typeface="B Nazanin" panose="00000400000000000000" pitchFamily="2" charset="-78"/>
              </a:rPr>
              <a:t>پیکسل</a:t>
            </a:r>
            <a:r>
              <a:rPr lang="fa-IR" sz="2400" dirty="0" smtClean="0">
                <a:cs typeface="B Nazanin" panose="00000400000000000000" pitchFamily="2" charset="-78"/>
              </a:rPr>
              <a:t> را تغییر دهیم.</a:t>
            </a:r>
          </a:p>
          <a:p>
            <a:pPr marL="0" indent="0" algn="r" rtl="1">
              <a:buNone/>
            </a:pPr>
            <a:r>
              <a:rPr lang="fa-IR" sz="2400" dirty="0" smtClean="0">
                <a:cs typeface="B Nazanin" panose="00000400000000000000" pitchFamily="2" charset="-78"/>
              </a:rPr>
              <a:t>- </a:t>
            </a:r>
            <a:r>
              <a:rPr lang="ar-SA" sz="2400" dirty="0" smtClean="0">
                <a:cs typeface="B Nazanin" panose="00000400000000000000" pitchFamily="2" charset="-78"/>
              </a:rPr>
              <a:t>مواد </a:t>
            </a:r>
            <a:r>
              <a:rPr lang="ar-SA" sz="2400" dirty="0">
                <a:cs typeface="B Nazanin" panose="00000400000000000000" pitchFamily="2" charset="-78"/>
              </a:rPr>
              <a:t>ارگانیک در طول مدت زمانی که جریان الکتریسیته در آن­ها جریان دارد، کم کم درخشندگی و شفافیت رنگ های ساطع شده از خود را از دست می </a:t>
            </a:r>
            <a:r>
              <a:rPr lang="ar-SA" sz="2400" dirty="0" smtClean="0">
                <a:cs typeface="B Nazanin" panose="00000400000000000000" pitchFamily="2" charset="-78"/>
              </a:rPr>
              <a:t>دهند</a:t>
            </a:r>
            <a:r>
              <a:rPr lang="fa-IR" sz="2400" dirty="0" smtClean="0">
                <a:cs typeface="B Nazanin" panose="00000400000000000000" pitchFamily="2" charset="-78"/>
              </a:rPr>
              <a:t>.</a:t>
            </a:r>
            <a:endParaRPr lang="fa-IR" sz="2400" dirty="0">
              <a:cs typeface="B Nazanin" pitchFamily="2" charset="-78"/>
            </a:endParaRPr>
          </a:p>
          <a:p>
            <a:pPr marL="0" indent="0" algn="r" rtl="1">
              <a:buNone/>
            </a:pPr>
            <a:r>
              <a:rPr lang="fa-IR" sz="2400" dirty="0" smtClean="0">
                <a:cs typeface="B Nazanin" pitchFamily="2" charset="-78"/>
              </a:rPr>
              <a:t>- طول عمر یک </a:t>
            </a:r>
            <a:r>
              <a:rPr lang="en-US" sz="2400" dirty="0" smtClean="0">
                <a:cs typeface="B Nazanin" pitchFamily="2" charset="-78"/>
              </a:rPr>
              <a:t>OLED</a:t>
            </a:r>
            <a:r>
              <a:rPr lang="fa-IR" sz="2400" dirty="0" smtClean="0">
                <a:cs typeface="B Nazanin" pitchFamily="2" charset="-78"/>
              </a:rPr>
              <a:t> مدت زمانی است که طول می کشد تا درخشندگی به نصف مقدار اولیه برسد، که محققان این زمان را برای </a:t>
            </a:r>
            <a:r>
              <a:rPr lang="en-US" sz="2400" dirty="0" smtClean="0">
                <a:cs typeface="B Nazanin" pitchFamily="2" charset="-78"/>
              </a:rPr>
              <a:t>OLED</a:t>
            </a:r>
            <a:r>
              <a:rPr lang="fa-IR" sz="2400" dirty="0" smtClean="0">
                <a:cs typeface="B Nazanin" pitchFamily="2" charset="-78"/>
              </a:rPr>
              <a:t> محاسبه کرده </a:t>
            </a:r>
            <a:r>
              <a:rPr lang="fa-IR" sz="2400" dirty="0" err="1" smtClean="0">
                <a:cs typeface="B Nazanin" pitchFamily="2" charset="-78"/>
              </a:rPr>
              <a:t>اند</a:t>
            </a:r>
            <a:r>
              <a:rPr lang="fa-IR" sz="2400" dirty="0" smtClean="0">
                <a:cs typeface="B Nazanin" pitchFamily="2" charset="-78"/>
              </a:rPr>
              <a:t>.</a:t>
            </a:r>
          </a:p>
          <a:p>
            <a:pPr marL="0" indent="0" algn="r" rtl="1">
              <a:buNone/>
            </a:pPr>
            <a:r>
              <a:rPr lang="fa-IR" sz="2400" dirty="0" smtClean="0">
                <a:cs typeface="B Nazanin" pitchFamily="2" charset="-78"/>
              </a:rPr>
              <a:t>- طول عمر </a:t>
            </a:r>
            <a:r>
              <a:rPr lang="en-US" sz="2400" dirty="0" smtClean="0">
                <a:cs typeface="B Nazanin" pitchFamily="2" charset="-78"/>
              </a:rPr>
              <a:t>OLED</a:t>
            </a:r>
            <a:r>
              <a:rPr lang="fa-IR" sz="2400" dirty="0" smtClean="0">
                <a:cs typeface="B Nazanin" pitchFamily="2" charset="-78"/>
              </a:rPr>
              <a:t> کوتاهتر از </a:t>
            </a:r>
            <a:r>
              <a:rPr lang="en-US" sz="2400" dirty="0" smtClean="0">
                <a:cs typeface="B Nazanin" pitchFamily="2" charset="-78"/>
              </a:rPr>
              <a:t>LCD</a:t>
            </a:r>
            <a:r>
              <a:rPr lang="fa-IR" sz="2400" dirty="0" smtClean="0">
                <a:cs typeface="B Nazanin" pitchFamily="2" charset="-78"/>
              </a:rPr>
              <a:t> و پلاسما می باشد.</a:t>
            </a:r>
          </a:p>
        </p:txBody>
      </p:sp>
      <p:pic>
        <p:nvPicPr>
          <p:cNvPr id="6" name="Picture 2" descr="C:\Documents and Settings\mg\Desktop\کمکی oled\oled3_s.jpg"/>
          <p:cNvPicPr>
            <a:picLocks noChangeAspect="1" noChangeArrowheads="1"/>
          </p:cNvPicPr>
          <p:nvPr/>
        </p:nvPicPr>
        <p:blipFill>
          <a:blip r:embed="rId2" cstate="print"/>
          <a:srcRect/>
          <a:stretch>
            <a:fillRect/>
          </a:stretch>
        </p:blipFill>
        <p:spPr bwMode="auto">
          <a:xfrm>
            <a:off x="2338512" y="4667488"/>
            <a:ext cx="4752528" cy="2132856"/>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9"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19-22</a:t>
            </a:r>
            <a:endParaRPr lang="en-US" dirty="0">
              <a:cs typeface="B Nazanin" panose="00000400000000000000"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par>
                          <p:cTn id="30" fill="hold">
                            <p:stCondLst>
                              <p:cond delay="3500"/>
                            </p:stCondLst>
                            <p:childTnLst>
                              <p:par>
                                <p:cTn id="31" presetID="6" presetClass="entr" presetSubtype="1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83" y="526397"/>
            <a:ext cx="8258666" cy="973852"/>
          </a:xfrm>
        </p:spPr>
        <p:txBody>
          <a:bodyPr>
            <a:normAutofit/>
          </a:bodyPr>
          <a:lstStyle/>
          <a:p>
            <a:pPr algn="ctr"/>
            <a:r>
              <a:rPr lang="en-US" sz="6000" b="1" cap="all" dirty="0" smtClean="0">
                <a:ln w="9000" cmpd="sng">
                  <a:solidFill>
                    <a:schemeClr val="tx2">
                      <a:lumMod val="75000"/>
                    </a:schemeClr>
                  </a:solidFill>
                  <a:prstDash val="solid"/>
                </a:ln>
                <a:solidFill>
                  <a:srgbClr val="00B050"/>
                </a:solidFill>
                <a:effectLst>
                  <a:innerShdw blurRad="63500" dist="50800" dir="13500000">
                    <a:prstClr val="black">
                      <a:alpha val="50000"/>
                    </a:prstClr>
                  </a:innerShdw>
                  <a:reflection blurRad="12700" stA="28000" endPos="45000" dist="1000" dir="5400000" sy="-100000" algn="bl" rotWithShape="0"/>
                </a:effectLst>
                <a:latin typeface="IranNastaliq" pitchFamily="18" charset="0"/>
                <a:cs typeface="IranNastaliq" pitchFamily="18" charset="0"/>
              </a:rPr>
              <a:t>OLED</a:t>
            </a:r>
            <a:r>
              <a:rPr lang="fa-IR" sz="6000" b="1" cap="all" dirty="0" smtClean="0">
                <a:ln w="9000" cmpd="sng">
                  <a:solidFill>
                    <a:schemeClr val="tx2">
                      <a:lumMod val="75000"/>
                    </a:schemeClr>
                  </a:solidFill>
                  <a:prstDash val="solid"/>
                </a:ln>
                <a:solidFill>
                  <a:srgbClr val="00B050"/>
                </a:solidFill>
                <a:effectLst>
                  <a:innerShdw blurRad="63500" dist="50800" dir="13500000">
                    <a:prstClr val="black">
                      <a:alpha val="50000"/>
                    </a:prstClr>
                  </a:innerShdw>
                  <a:reflection blurRad="12700" stA="28000" endPos="45000" dist="1000" dir="5400000" sy="-100000" algn="bl" rotWithShape="0"/>
                </a:effectLst>
                <a:latin typeface="IranNastaliq" pitchFamily="18" charset="0"/>
                <a:cs typeface="IranNastaliq" pitchFamily="18" charset="0"/>
              </a:rPr>
              <a:t>فناوری </a:t>
            </a:r>
            <a:endParaRPr lang="en-US" sz="6000" b="1" cap="all" dirty="0">
              <a:ln w="9000" cmpd="sng">
                <a:solidFill>
                  <a:schemeClr val="tx2">
                    <a:lumMod val="75000"/>
                  </a:schemeClr>
                </a:solidFill>
                <a:prstDash val="solid"/>
              </a:ln>
              <a:solidFill>
                <a:srgbClr val="00B050"/>
              </a:solidFill>
              <a:effectLst>
                <a:innerShdw blurRad="63500" dist="50800" dir="13500000">
                  <a:prstClr val="black">
                    <a:alpha val="50000"/>
                  </a:prstClr>
                </a:innerShdw>
                <a:reflection blurRad="12700" stA="28000" endPos="45000" dist="1000" dir="5400000" sy="-100000" algn="bl" rotWithShape="0"/>
              </a:effectLst>
              <a:latin typeface="IranNastaliq" pitchFamily="18" charset="0"/>
              <a:cs typeface="IranNastaliq" pitchFamily="18" charset="0"/>
            </a:endParaRPr>
          </a:p>
        </p:txBody>
      </p:sp>
      <p:pic>
        <p:nvPicPr>
          <p:cNvPr id="6" name="Content Placeholder 5" descr="نمايشگرهاي oled">
            <a:hlinkClick r:id="rId2" tooltip="&quot;نمايشگرهاي oled&quot;"/>
          </p:cNvPr>
          <p:cNvPicPr>
            <a:picLocks noGrp="1"/>
          </p:cNvPicPr>
          <p:nvPr>
            <p:ph idx="1"/>
          </p:nvPr>
        </p:nvPicPr>
        <p:blipFill>
          <a:blip r:embed="rId3" cstate="print"/>
          <a:srcRect/>
          <a:stretch>
            <a:fillRect/>
          </a:stretch>
        </p:blipFill>
        <p:spPr bwMode="auto">
          <a:xfrm>
            <a:off x="4920084" y="2932101"/>
            <a:ext cx="3357586" cy="2357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rot="545755">
            <a:off x="1550494" y="1821835"/>
            <a:ext cx="612742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smtClean="0">
                <a:solidFill>
                  <a:srgbClr val="FF0000"/>
                </a:solidFill>
                <a:latin typeface="Eras Light ITC" pitchFamily="34" charset="0"/>
              </a:rPr>
              <a:t>o</a:t>
            </a:r>
            <a:r>
              <a:rPr lang="en-US" sz="2800" dirty="0" smtClean="0">
                <a:latin typeface="Eras Light ITC" pitchFamily="34" charset="0"/>
              </a:rPr>
              <a:t>rganic  </a:t>
            </a:r>
            <a:r>
              <a:rPr lang="en-US" sz="2800" dirty="0" smtClean="0">
                <a:solidFill>
                  <a:srgbClr val="FF0000"/>
                </a:solidFill>
                <a:latin typeface="Eras Light ITC" pitchFamily="34" charset="0"/>
              </a:rPr>
              <a:t>L</a:t>
            </a:r>
            <a:r>
              <a:rPr lang="en-US" sz="2800" dirty="0" smtClean="0">
                <a:latin typeface="Eras Light ITC" pitchFamily="34" charset="0"/>
              </a:rPr>
              <a:t>ight  </a:t>
            </a:r>
            <a:r>
              <a:rPr lang="en-US" sz="2800" dirty="0" smtClean="0">
                <a:solidFill>
                  <a:srgbClr val="FF0000"/>
                </a:solidFill>
                <a:latin typeface="Eras Light ITC" pitchFamily="34" charset="0"/>
              </a:rPr>
              <a:t>E</a:t>
            </a:r>
            <a:r>
              <a:rPr lang="en-US" sz="2800" dirty="0" smtClean="0">
                <a:latin typeface="Eras Light ITC" pitchFamily="34" charset="0"/>
              </a:rPr>
              <a:t>mitting  </a:t>
            </a:r>
            <a:r>
              <a:rPr lang="en-US" sz="2800" dirty="0" smtClean="0">
                <a:solidFill>
                  <a:srgbClr val="FF0000"/>
                </a:solidFill>
                <a:latin typeface="Eras Light ITC" pitchFamily="34" charset="0"/>
              </a:rPr>
              <a:t>D</a:t>
            </a:r>
            <a:r>
              <a:rPr lang="en-US" sz="2800" dirty="0" smtClean="0">
                <a:latin typeface="Eras Light ITC" pitchFamily="34" charset="0"/>
              </a:rPr>
              <a:t>iode</a:t>
            </a:r>
            <a:r>
              <a:rPr lang="fa-IR" sz="2800" dirty="0" smtClean="0">
                <a:latin typeface="Eras Light ITC" pitchFamily="34" charset="0"/>
              </a:rPr>
              <a:t> </a:t>
            </a:r>
            <a:endParaRPr lang="en-US" sz="2800" dirty="0">
              <a:latin typeface="Eras Light ITC" pitchFamily="34" charset="0"/>
            </a:endParaRPr>
          </a:p>
        </p:txBody>
      </p:sp>
      <p:pic>
        <p:nvPicPr>
          <p:cNvPr id="7" name="Picture 2" descr="C:\Documents and Settings\mg\Desktop\کمکی oled\13951-dsc02349.jpg"/>
          <p:cNvPicPr>
            <a:picLocks noChangeAspect="1" noChangeArrowheads="1"/>
          </p:cNvPicPr>
          <p:nvPr/>
        </p:nvPicPr>
        <p:blipFill>
          <a:blip r:embed="rId4" cstate="print"/>
          <a:srcRect/>
          <a:stretch>
            <a:fillRect/>
          </a:stretch>
        </p:blipFill>
        <p:spPr bwMode="auto">
          <a:xfrm>
            <a:off x="755576" y="2332029"/>
            <a:ext cx="2786082" cy="3087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577485" y="5497923"/>
            <a:ext cx="3530134" cy="1323439"/>
          </a:xfrm>
          <a:prstGeom prst="rect">
            <a:avLst/>
          </a:prstGeom>
          <a:noFill/>
        </p:spPr>
        <p:txBody>
          <a:bodyPr wrap="none" rtlCol="0">
            <a:spAutoFit/>
          </a:bodyPr>
          <a:lstStyle/>
          <a:p>
            <a:pPr algn="ctr" rtl="1"/>
            <a:r>
              <a:rPr lang="fa-IR" sz="4000" dirty="0" smtClean="0">
                <a:cs typeface="B Nazanin" panose="00000400000000000000" pitchFamily="2" charset="-78"/>
              </a:rPr>
              <a:t>سعید </a:t>
            </a:r>
            <a:r>
              <a:rPr lang="fa-IR" sz="4000" dirty="0" err="1" smtClean="0">
                <a:cs typeface="B Nazanin" panose="00000400000000000000" pitchFamily="2" charset="-78"/>
              </a:rPr>
              <a:t>صفرزاده</a:t>
            </a:r>
            <a:r>
              <a:rPr lang="fa-IR" sz="4000" dirty="0" smtClean="0">
                <a:cs typeface="B Nazanin" panose="00000400000000000000" pitchFamily="2" charset="-78"/>
              </a:rPr>
              <a:t> </a:t>
            </a:r>
            <a:r>
              <a:rPr lang="fa-IR" sz="4000" dirty="0" err="1" smtClean="0">
                <a:cs typeface="B Nazanin" panose="00000400000000000000" pitchFamily="2" charset="-78"/>
              </a:rPr>
              <a:t>کامو</a:t>
            </a:r>
            <a:endParaRPr lang="fa-IR" sz="4000" dirty="0" smtClean="0">
              <a:cs typeface="B Nazanin" panose="00000400000000000000" pitchFamily="2" charset="-78"/>
            </a:endParaRPr>
          </a:p>
          <a:p>
            <a:pPr algn="ctr" rtl="1"/>
            <a:r>
              <a:rPr lang="fa-IR" sz="4000" dirty="0" smtClean="0">
                <a:cs typeface="B Nazanin" panose="00000400000000000000" pitchFamily="2" charset="-78"/>
              </a:rPr>
              <a:t>استاد: دکتر </a:t>
            </a:r>
            <a:r>
              <a:rPr lang="fa-IR" sz="4000" dirty="0" err="1" smtClean="0">
                <a:cs typeface="B Nazanin" panose="00000400000000000000" pitchFamily="2" charset="-78"/>
              </a:rPr>
              <a:t>محمدنژاد</a:t>
            </a:r>
            <a:endParaRPr lang="en-US" sz="4000" dirty="0">
              <a:cs typeface="B Nazanin" panose="00000400000000000000" pitchFamily="2" charset="-78"/>
            </a:endParaRPr>
          </a:p>
        </p:txBody>
      </p:sp>
      <p:sp>
        <p:nvSpPr>
          <p:cNvPr id="4" name="TextBox 3"/>
          <p:cNvSpPr txBox="1"/>
          <p:nvPr/>
        </p:nvSpPr>
        <p:spPr>
          <a:xfrm>
            <a:off x="5636200" y="5419707"/>
            <a:ext cx="2951449" cy="461665"/>
          </a:xfrm>
          <a:prstGeom prst="rect">
            <a:avLst/>
          </a:prstGeom>
          <a:noFill/>
        </p:spPr>
        <p:txBody>
          <a:bodyPr wrap="none" rtlCol="0">
            <a:spAutoFit/>
          </a:bodyPr>
          <a:lstStyle/>
          <a:p>
            <a:pPr algn="r" rtl="1"/>
            <a:r>
              <a:rPr lang="fa-IR" sz="2400" dirty="0" smtClean="0">
                <a:cs typeface="B Nazanin" panose="00000400000000000000" pitchFamily="2" charset="-78"/>
              </a:rPr>
              <a:t>سمینار درس الکترونیک نوری</a:t>
            </a:r>
            <a:endParaRPr lang="en-US" sz="2400" dirty="0">
              <a:cs typeface="B Nazanin" panose="00000400000000000000" pitchFamily="2" charset="-78"/>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pic>
        <p:nvPicPr>
          <p:cNvPr id="10" name="Picture 9" descr="IUST%20Arm%20Simple"/>
          <p:cNvPicPr/>
          <p:nvPr/>
        </p:nvPicPr>
        <p:blipFill>
          <a:blip r:embed="rId6" cstate="print"/>
          <a:srcRect/>
          <a:stretch>
            <a:fillRect/>
          </a:stretch>
        </p:blipFill>
        <p:spPr bwMode="auto">
          <a:xfrm>
            <a:off x="7411768" y="0"/>
            <a:ext cx="1731803" cy="1676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1253555"/>
            <a:ext cx="7776864" cy="5078313"/>
          </a:xfrm>
          <a:prstGeom prst="rect">
            <a:avLst/>
          </a:prstGeom>
          <a:noFill/>
        </p:spPr>
        <p:txBody>
          <a:bodyPr wrap="square" rtlCol="0">
            <a:spAutoFit/>
          </a:bodyPr>
          <a:lstStyle/>
          <a:p>
            <a:pPr algn="r" rtl="1">
              <a:spcBef>
                <a:spcPts val="1200"/>
              </a:spcBef>
              <a:spcAft>
                <a:spcPts val="1200"/>
              </a:spcAft>
            </a:pPr>
            <a:r>
              <a:rPr lang="fa-IR" sz="2400" dirty="0">
                <a:latin typeface="Times New Roman" panose="02020603050405020304" pitchFamily="18" charset="0"/>
                <a:cs typeface="B Nazanin" panose="00000400000000000000" pitchFamily="2" charset="-78"/>
              </a:rPr>
              <a:t>موارد تاثیر گذار در طول عمر </a:t>
            </a:r>
            <a:r>
              <a:rPr lang="en-US" sz="2400" dirty="0">
                <a:latin typeface="Times New Roman" panose="02020603050405020304" pitchFamily="18" charset="0"/>
                <a:cs typeface="B Nazanin" panose="00000400000000000000" pitchFamily="2" charset="-78"/>
              </a:rPr>
              <a:t>OLED</a:t>
            </a:r>
            <a:r>
              <a:rPr lang="fa-IR" sz="2400" dirty="0">
                <a:latin typeface="Times New Roman" panose="02020603050405020304" pitchFamily="18" charset="0"/>
                <a:cs typeface="B Nazanin" panose="00000400000000000000" pitchFamily="2" charset="-78"/>
              </a:rPr>
              <a:t> عبارت است از:</a:t>
            </a:r>
            <a:endParaRPr lang="en-US" sz="2400" dirty="0">
              <a:latin typeface="Times New Roman" panose="02020603050405020304" pitchFamily="18" charset="0"/>
              <a:cs typeface="B Nazanin" panose="00000400000000000000" pitchFamily="2" charset="-78"/>
            </a:endParaRPr>
          </a:p>
          <a:p>
            <a:pPr algn="r" rtl="1">
              <a:spcBef>
                <a:spcPts val="1200"/>
              </a:spcBef>
              <a:spcAft>
                <a:spcPts val="1200"/>
              </a:spcAft>
            </a:pPr>
            <a:r>
              <a:rPr lang="fa-IR" sz="2400" dirty="0">
                <a:latin typeface="Times New Roman" panose="02020603050405020304" pitchFamily="18" charset="0"/>
                <a:cs typeface="B Nazanin" panose="00000400000000000000" pitchFamily="2" charset="-78"/>
              </a:rPr>
              <a:t>1.درجه حرارت: یک </a:t>
            </a:r>
            <a:r>
              <a:rPr lang="en-US" sz="2400" dirty="0">
                <a:latin typeface="Times New Roman" panose="02020603050405020304" pitchFamily="18" charset="0"/>
                <a:cs typeface="B Nazanin" panose="00000400000000000000" pitchFamily="2" charset="-78"/>
              </a:rPr>
              <a:t>OLED</a:t>
            </a:r>
            <a:r>
              <a:rPr lang="fa-IR" sz="2400" dirty="0">
                <a:latin typeface="Times New Roman" panose="02020603050405020304" pitchFamily="18" charset="0"/>
                <a:cs typeface="B Nazanin" panose="00000400000000000000" pitchFamily="2" charset="-78"/>
              </a:rPr>
              <a:t> خنک شونده با فن یا </a:t>
            </a:r>
            <a:r>
              <a:rPr lang="en-US" sz="2400" dirty="0">
                <a:latin typeface="Times New Roman" panose="02020603050405020304" pitchFamily="18" charset="0"/>
                <a:cs typeface="B Nazanin" panose="00000400000000000000" pitchFamily="2" charset="-78"/>
              </a:rPr>
              <a:t>heat sink</a:t>
            </a:r>
            <a:r>
              <a:rPr lang="fa-IR" sz="2400" dirty="0">
                <a:latin typeface="Times New Roman" panose="02020603050405020304" pitchFamily="18" charset="0"/>
                <a:cs typeface="B Nazanin" panose="00000400000000000000" pitchFamily="2" charset="-78"/>
              </a:rPr>
              <a:t> دارای طول عمر بیشتری نسبت به حالت عادی می باشد و همچنین اگر </a:t>
            </a:r>
            <a:r>
              <a:rPr lang="en-US" sz="2400" dirty="0">
                <a:latin typeface="Times New Roman" panose="02020603050405020304" pitchFamily="18" charset="0"/>
                <a:cs typeface="B Nazanin" panose="00000400000000000000" pitchFamily="2" charset="-78"/>
              </a:rPr>
              <a:t>OLED</a:t>
            </a:r>
            <a:r>
              <a:rPr lang="fa-IR" sz="2400" dirty="0">
                <a:latin typeface="Times New Roman" panose="02020603050405020304" pitchFamily="18" charset="0"/>
                <a:cs typeface="B Nazanin" panose="00000400000000000000" pitchFamily="2" charset="-78"/>
              </a:rPr>
              <a:t> در نقطه کار پایین تر از حالت نرمال (درخشندگی پایین) بهره برداری شود، طول عمر بیشتری خواهد داشت.</a:t>
            </a:r>
            <a:endParaRPr lang="en-US" sz="2400" dirty="0">
              <a:latin typeface="Times New Roman" panose="02020603050405020304" pitchFamily="18" charset="0"/>
              <a:cs typeface="B Nazanin" panose="00000400000000000000" pitchFamily="2" charset="-78"/>
            </a:endParaRPr>
          </a:p>
          <a:p>
            <a:pPr algn="r" rtl="1">
              <a:spcBef>
                <a:spcPts val="1200"/>
              </a:spcBef>
              <a:spcAft>
                <a:spcPts val="1200"/>
              </a:spcAft>
            </a:pPr>
            <a:r>
              <a:rPr lang="fa-IR" sz="2400" dirty="0">
                <a:latin typeface="Times New Roman" panose="02020603050405020304" pitchFamily="18" charset="0"/>
                <a:cs typeface="B Nazanin" panose="00000400000000000000" pitchFamily="2" charset="-78"/>
              </a:rPr>
              <a:t>2.آب و همچنین اکسیژن می تواند طول عمر </a:t>
            </a:r>
            <a:r>
              <a:rPr lang="en-US" sz="2400" dirty="0">
                <a:latin typeface="Times New Roman" panose="02020603050405020304" pitchFamily="18" charset="0"/>
                <a:cs typeface="B Nazanin" panose="00000400000000000000" pitchFamily="2" charset="-78"/>
              </a:rPr>
              <a:t>OLED </a:t>
            </a:r>
            <a:r>
              <a:rPr lang="fa-IR" sz="2400" dirty="0">
                <a:latin typeface="Times New Roman" panose="02020603050405020304" pitchFamily="18" charset="0"/>
                <a:cs typeface="B Nazanin" panose="00000400000000000000" pitchFamily="2" charset="-78"/>
              </a:rPr>
              <a:t>را از بین ببرد. از این نظر لازم است که </a:t>
            </a:r>
            <a:r>
              <a:rPr lang="en-US" sz="2400" dirty="0">
                <a:latin typeface="Times New Roman" panose="02020603050405020304" pitchFamily="18" charset="0"/>
                <a:cs typeface="B Nazanin" panose="00000400000000000000" pitchFamily="2" charset="-78"/>
              </a:rPr>
              <a:t>OLED</a:t>
            </a:r>
            <a:r>
              <a:rPr lang="fa-IR" sz="2400" dirty="0">
                <a:latin typeface="Times New Roman" panose="02020603050405020304" pitchFamily="18" charset="0"/>
                <a:cs typeface="B Nazanin" panose="00000400000000000000" pitchFamily="2" charset="-78"/>
              </a:rPr>
              <a:t> را به صورت کپسول جهت ایزوله کردن با محیط اطراف طراحی کنند. یک محافظ محکم از مواد غیر آلی، حالت انعطاف پذیری را برای کاربردهای </a:t>
            </a:r>
            <a:r>
              <a:rPr lang="en-US" sz="2400" dirty="0">
                <a:latin typeface="Times New Roman" panose="02020603050405020304" pitchFamily="18" charset="0"/>
                <a:cs typeface="B Nazanin" panose="00000400000000000000" pitchFamily="2" charset="-78"/>
              </a:rPr>
              <a:t>OLED</a:t>
            </a:r>
            <a:r>
              <a:rPr lang="fa-IR" sz="2400" dirty="0">
                <a:latin typeface="Times New Roman" panose="02020603050405020304" pitchFamily="18" charset="0"/>
                <a:cs typeface="B Nazanin" panose="00000400000000000000" pitchFamily="2" charset="-78"/>
              </a:rPr>
              <a:t> محدود می سازد</a:t>
            </a:r>
            <a:r>
              <a:rPr lang="fa-IR" sz="2400" dirty="0" smtClean="0">
                <a:latin typeface="Times New Roman" panose="02020603050405020304" pitchFamily="18" charset="0"/>
                <a:cs typeface="B Nazanin" panose="00000400000000000000" pitchFamily="2" charset="-78"/>
              </a:rPr>
              <a:t>.</a:t>
            </a:r>
          </a:p>
          <a:p>
            <a:pPr algn="r" rtl="1">
              <a:spcBef>
                <a:spcPts val="1200"/>
              </a:spcBef>
              <a:spcAft>
                <a:spcPts val="1200"/>
              </a:spcAft>
            </a:pPr>
            <a:r>
              <a:rPr lang="fa-IR" sz="2400" dirty="0" smtClean="0">
                <a:latin typeface="Times New Roman" panose="02020603050405020304" pitchFamily="18" charset="0"/>
                <a:cs typeface="B Nazanin" panose="00000400000000000000" pitchFamily="2" charset="-78"/>
              </a:rPr>
              <a:t>- در </a:t>
            </a:r>
            <a:r>
              <a:rPr lang="fa-IR" sz="2400" dirty="0">
                <a:latin typeface="Times New Roman" panose="02020603050405020304" pitchFamily="18" charset="0"/>
                <a:cs typeface="B Nazanin" panose="00000400000000000000" pitchFamily="2" charset="-78"/>
              </a:rPr>
              <a:t>حالت عادی مواد آلی در مقابل آب و اکسیژن مقاوم هستند، اما خوردگی در لایه انتشار </a:t>
            </a:r>
            <a:r>
              <a:rPr lang="en-US" sz="2400" dirty="0">
                <a:latin typeface="Times New Roman" panose="02020603050405020304" pitchFamily="18" charset="0"/>
                <a:cs typeface="B Nazanin" panose="00000400000000000000" pitchFamily="2" charset="-78"/>
              </a:rPr>
              <a:t>(EL)</a:t>
            </a:r>
            <a:r>
              <a:rPr lang="fa-IR" sz="2400" dirty="0">
                <a:latin typeface="Times New Roman" panose="02020603050405020304" pitchFamily="18" charset="0"/>
                <a:cs typeface="B Nazanin" panose="00000400000000000000" pitchFamily="2" charset="-78"/>
              </a:rPr>
              <a:t> بر اثر این عوامل، </a:t>
            </a:r>
            <a:r>
              <a:rPr lang="en-US" sz="2400" dirty="0">
                <a:latin typeface="Times New Roman" panose="02020603050405020304" pitchFamily="18" charset="0"/>
                <a:cs typeface="B Nazanin" panose="00000400000000000000" pitchFamily="2" charset="-78"/>
              </a:rPr>
              <a:t>OLED</a:t>
            </a:r>
            <a:r>
              <a:rPr lang="fa-IR" sz="2400" dirty="0">
                <a:latin typeface="Times New Roman" panose="02020603050405020304" pitchFamily="18" charset="0"/>
                <a:cs typeface="B Nazanin" panose="00000400000000000000" pitchFamily="2" charset="-78"/>
              </a:rPr>
              <a:t> را صدمه پذیر ساخته است. </a:t>
            </a:r>
            <a:endParaRPr lang="en-US" sz="2400" dirty="0">
              <a:latin typeface="Times New Roman" panose="02020603050405020304" pitchFamily="18" charset="0"/>
              <a:cs typeface="B Nazanin" panose="00000400000000000000" pitchFamily="2" charset="-78"/>
            </a:endParaRPr>
          </a:p>
        </p:txBody>
      </p:sp>
      <p:sp>
        <p:nvSpPr>
          <p:cNvPr id="2" name="TextBox 1"/>
          <p:cNvSpPr txBox="1"/>
          <p:nvPr/>
        </p:nvSpPr>
        <p:spPr>
          <a:xfrm>
            <a:off x="3255288" y="332656"/>
            <a:ext cx="5133136" cy="646331"/>
          </a:xfrm>
          <a:prstGeom prst="rect">
            <a:avLst/>
          </a:prstGeom>
          <a:noFill/>
        </p:spPr>
        <p:txBody>
          <a:bodyPr wrap="none" rtlCol="0">
            <a:spAutoFit/>
          </a:bodyPr>
          <a:lstStyle/>
          <a:p>
            <a:pPr algn="r" rtl="1"/>
            <a:r>
              <a:rPr lang="fa-IR" sz="3600" dirty="0">
                <a:solidFill>
                  <a:schemeClr val="tx2"/>
                </a:solidFill>
                <a:latin typeface="IranNastaliq" pitchFamily="18" charset="0"/>
                <a:ea typeface="+mj-ea"/>
                <a:cs typeface="B Nazanin" panose="00000400000000000000" pitchFamily="2" charset="-78"/>
              </a:rPr>
              <a:t>معایب </a:t>
            </a:r>
            <a:r>
              <a:rPr lang="fa-IR" sz="3600" dirty="0" err="1">
                <a:solidFill>
                  <a:schemeClr val="tx2"/>
                </a:solidFill>
                <a:latin typeface="IranNastaliq" pitchFamily="18" charset="0"/>
                <a:ea typeface="+mj-ea"/>
                <a:cs typeface="B Nazanin" panose="00000400000000000000" pitchFamily="2" charset="-78"/>
              </a:rPr>
              <a:t>نمایشگرهای</a:t>
            </a:r>
            <a:r>
              <a:rPr lang="fa-IR" sz="3600" dirty="0">
                <a:solidFill>
                  <a:schemeClr val="tx2"/>
                </a:solidFill>
                <a:latin typeface="IranNastaliq" pitchFamily="18" charset="0"/>
                <a:ea typeface="+mj-ea"/>
                <a:cs typeface="B Nazanin" panose="00000400000000000000" pitchFamily="2" charset="-78"/>
              </a:rPr>
              <a:t> </a:t>
            </a:r>
            <a:r>
              <a:rPr lang="en-US" sz="3600" dirty="0" smtClean="0">
                <a:solidFill>
                  <a:schemeClr val="tx2"/>
                </a:solidFill>
                <a:latin typeface="IranNastaliq" pitchFamily="18" charset="0"/>
                <a:ea typeface="+mj-ea"/>
                <a:cs typeface="B Nazanin" panose="00000400000000000000" pitchFamily="2" charset="-78"/>
              </a:rPr>
              <a:t>OLED</a:t>
            </a:r>
            <a:r>
              <a:rPr lang="fa-IR" sz="3600" dirty="0" smtClean="0">
                <a:solidFill>
                  <a:schemeClr val="tx2"/>
                </a:solidFill>
                <a:latin typeface="IranNastaliq" pitchFamily="18" charset="0"/>
                <a:ea typeface="+mj-ea"/>
                <a:cs typeface="B Nazanin" panose="00000400000000000000" pitchFamily="2" charset="-78"/>
              </a:rPr>
              <a:t>(ادامه)</a:t>
            </a:r>
            <a:endParaRPr lang="en-US" sz="3600" dirty="0">
              <a:solidFill>
                <a:schemeClr val="tx2"/>
              </a:solidFill>
              <a:latin typeface="IranNastaliq" pitchFamily="18" charset="0"/>
              <a:ea typeface="+mj-ea"/>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8"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20-22</a:t>
            </a:r>
            <a:endParaRPr lang="en-US" dirty="0">
              <a:cs typeface="B Nazanin" panose="00000400000000000000" pitchFamily="2" charset="-78"/>
            </a:endParaRPr>
          </a:p>
        </p:txBody>
      </p:sp>
    </p:spTree>
    <p:extLst>
      <p:ext uri="{BB962C8B-B14F-4D97-AF65-F5344CB8AC3E}">
        <p14:creationId xmlns:p14="http://schemas.microsoft.com/office/powerpoint/2010/main" val="19061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08" y="116632"/>
            <a:ext cx="8229600" cy="710952"/>
          </a:xfrm>
        </p:spPr>
        <p:txBody>
          <a:bodyPr>
            <a:normAutofit/>
          </a:bodyPr>
          <a:lstStyle/>
          <a:p>
            <a:pPr marL="571500" indent="-571500" algn="r" rtl="1">
              <a:buFont typeface="Arial" panose="020B0604020202020204" pitchFamily="34" charset="0"/>
              <a:buChar char="•"/>
            </a:pPr>
            <a:r>
              <a:rPr lang="en-US" sz="4000" dirty="0" smtClean="0">
                <a:latin typeface="IranNastaliq" pitchFamily="18" charset="0"/>
                <a:cs typeface="B Nazanin" panose="00000400000000000000" pitchFamily="2" charset="-78"/>
              </a:rPr>
              <a:t> </a:t>
            </a:r>
            <a:r>
              <a:rPr lang="fa-IR" sz="4000" dirty="0" smtClean="0">
                <a:latin typeface="IranNastaliq" pitchFamily="18" charset="0"/>
                <a:cs typeface="B Nazanin" panose="00000400000000000000" pitchFamily="2" charset="-78"/>
              </a:rPr>
              <a:t>نتیجه گیری کلی از این فناوری:</a:t>
            </a:r>
            <a:endParaRPr lang="en-US" sz="4000" dirty="0">
              <a:latin typeface="IranNastaliq" pitchFamily="18" charset="0"/>
              <a:cs typeface="B Nazanin" panose="00000400000000000000" pitchFamily="2" charset="-78"/>
            </a:endParaRPr>
          </a:p>
        </p:txBody>
      </p:sp>
      <p:sp>
        <p:nvSpPr>
          <p:cNvPr id="6" name="Content Placeholder 5"/>
          <p:cNvSpPr>
            <a:spLocks noGrp="1"/>
          </p:cNvSpPr>
          <p:nvPr>
            <p:ph idx="1"/>
          </p:nvPr>
        </p:nvSpPr>
        <p:spPr>
          <a:xfrm>
            <a:off x="530064" y="910631"/>
            <a:ext cx="8301608" cy="5624015"/>
          </a:xfrm>
        </p:spPr>
        <p:txBody>
          <a:bodyPr>
            <a:normAutofit lnSpcReduction="10000"/>
          </a:bodyPr>
          <a:lstStyle/>
          <a:p>
            <a:pPr marL="0" indent="0" algn="r" rtl="1">
              <a:buNone/>
            </a:pPr>
            <a:r>
              <a:rPr lang="fa-IR" sz="2400" dirty="0" smtClean="0">
                <a:cs typeface="B Nazanin" pitchFamily="2" charset="-78"/>
              </a:rPr>
              <a:t>- </a:t>
            </a:r>
            <a:r>
              <a:rPr lang="ar-SA" sz="2400" dirty="0" smtClean="0">
                <a:cs typeface="B Nazanin" pitchFamily="2" charset="-78"/>
              </a:rPr>
              <a:t>بدون ترديد فناوري</a:t>
            </a:r>
            <a:r>
              <a:rPr lang="en-US" sz="2400" dirty="0" smtClean="0">
                <a:cs typeface="B Nazanin" pitchFamily="2" charset="-78"/>
              </a:rPr>
              <a:t> OLED </a:t>
            </a:r>
            <a:r>
              <a:rPr lang="ar-SA" sz="2400" dirty="0" smtClean="0">
                <a:cs typeface="B Nazanin" pitchFamily="2" charset="-78"/>
              </a:rPr>
              <a:t>نسبت به هر دو فناوري</a:t>
            </a:r>
            <a:r>
              <a:rPr lang="en-US" sz="2400" dirty="0" smtClean="0">
                <a:cs typeface="B Nazanin" pitchFamily="2" charset="-78"/>
              </a:rPr>
              <a:t> LCD </a:t>
            </a:r>
            <a:r>
              <a:rPr lang="ar-SA" sz="2400" dirty="0" smtClean="0">
                <a:cs typeface="B Nazanin" pitchFamily="2" charset="-78"/>
              </a:rPr>
              <a:t>و </a:t>
            </a:r>
            <a:r>
              <a:rPr lang="en-US" sz="2400" dirty="0" smtClean="0">
                <a:cs typeface="B Nazanin" pitchFamily="2" charset="-78"/>
              </a:rPr>
              <a:t>LED </a:t>
            </a:r>
            <a:r>
              <a:rPr lang="ar-SA" sz="2400" dirty="0" smtClean="0">
                <a:cs typeface="B Nazanin" pitchFamily="2" charset="-78"/>
              </a:rPr>
              <a:t>برتري دارد.</a:t>
            </a:r>
            <a:r>
              <a:rPr lang="fa-IR" sz="2400" dirty="0" smtClean="0">
                <a:cs typeface="B Nazanin" pitchFamily="2" charset="-78"/>
              </a:rPr>
              <a:t> </a:t>
            </a:r>
            <a:r>
              <a:rPr lang="ar-SA" sz="2400" dirty="0" smtClean="0">
                <a:cs typeface="B Nazanin" pitchFamily="2" charset="-78"/>
              </a:rPr>
              <a:t>اين فناوري بهترين جنبه‌هاي هر دو فناوري مذكور را تركيب كرده و در عين حال هيچ</a:t>
            </a:r>
            <a:r>
              <a:rPr lang="fa-IR" sz="2400" dirty="0" smtClean="0">
                <a:cs typeface="B Nazanin" pitchFamily="2" charset="-78"/>
              </a:rPr>
              <a:t> </a:t>
            </a:r>
            <a:r>
              <a:rPr lang="ar-SA" sz="2400" dirty="0" smtClean="0">
                <a:cs typeface="B Nazanin" pitchFamily="2" charset="-78"/>
              </a:rPr>
              <a:t>يك از مشكلات اصلي آن‌ها را ندار</a:t>
            </a:r>
            <a:r>
              <a:rPr lang="fa-IR" sz="2400" dirty="0" smtClean="0">
                <a:cs typeface="B Nazanin" pitchFamily="2" charset="-78"/>
              </a:rPr>
              <a:t>د.</a:t>
            </a:r>
            <a:endParaRPr lang="en-US" sz="2400" dirty="0" smtClean="0">
              <a:cs typeface="B Nazanin" pitchFamily="2" charset="-78"/>
            </a:endParaRPr>
          </a:p>
          <a:p>
            <a:pPr marL="0" indent="0" algn="r" rtl="1">
              <a:buNone/>
            </a:pPr>
            <a:r>
              <a:rPr lang="fa-IR" sz="2400" dirty="0" smtClean="0">
                <a:cs typeface="B Nazanin" pitchFamily="2" charset="-78"/>
              </a:rPr>
              <a:t>- در حال حاضر </a:t>
            </a:r>
            <a:r>
              <a:rPr lang="ar-SA" sz="2400" dirty="0" smtClean="0">
                <a:cs typeface="B Nazanin" pitchFamily="2" charset="-78"/>
              </a:rPr>
              <a:t>به دلیل طی کردن</a:t>
            </a:r>
            <a:r>
              <a:rPr lang="fa-IR" sz="2400" dirty="0">
                <a:cs typeface="B Nazanin" pitchFamily="2" charset="-78"/>
              </a:rPr>
              <a:t> </a:t>
            </a:r>
            <a:r>
              <a:rPr lang="ar-SA" sz="2400" dirty="0" smtClean="0">
                <a:cs typeface="B Nazanin" pitchFamily="2" charset="-78"/>
              </a:rPr>
              <a:t>مراحل ساخت به صورت آزمایشی</a:t>
            </a:r>
            <a:r>
              <a:rPr lang="fa-IR" sz="2400" dirty="0">
                <a:cs typeface="B Nazanin" pitchFamily="2" charset="-78"/>
              </a:rPr>
              <a:t> </a:t>
            </a:r>
            <a:r>
              <a:rPr lang="ar-SA" sz="2400" dirty="0" smtClean="0">
                <a:cs typeface="B Nazanin" pitchFamily="2" charset="-78"/>
              </a:rPr>
              <a:t>هزینه خرید</a:t>
            </a:r>
            <a:r>
              <a:rPr lang="fa-IR" sz="2400" dirty="0" smtClean="0">
                <a:cs typeface="B Nazanin" pitchFamily="2" charset="-78"/>
              </a:rPr>
              <a:t> </a:t>
            </a:r>
            <a:r>
              <a:rPr lang="ar-SA" sz="2400" dirty="0" smtClean="0">
                <a:cs typeface="B Nazanin" pitchFamily="2" charset="-78"/>
              </a:rPr>
              <a:t>صفحات </a:t>
            </a:r>
            <a:r>
              <a:rPr lang="en-US" sz="2400" dirty="0" smtClean="0">
                <a:cs typeface="B Nazanin" pitchFamily="2" charset="-78"/>
              </a:rPr>
              <a:t>OLED</a:t>
            </a:r>
            <a:r>
              <a:rPr lang="ar-SA" sz="2400" dirty="0" smtClean="0">
                <a:cs typeface="B Nazanin" pitchFamily="2" charset="-78"/>
              </a:rPr>
              <a:t> </a:t>
            </a:r>
            <a:r>
              <a:rPr lang="fa-IR" sz="2400" dirty="0" smtClean="0">
                <a:cs typeface="B Nazanin" pitchFamily="2" charset="-78"/>
              </a:rPr>
              <a:t>کمی </a:t>
            </a:r>
            <a:r>
              <a:rPr lang="ar-SA" sz="2400" dirty="0" smtClean="0">
                <a:cs typeface="B Nazanin" pitchFamily="2" charset="-78"/>
              </a:rPr>
              <a:t>زیاد است</a:t>
            </a:r>
            <a:r>
              <a:rPr lang="fa-IR" sz="2400" dirty="0" smtClean="0">
                <a:cs typeface="B Nazanin" pitchFamily="2" charset="-78"/>
              </a:rPr>
              <a:t>.</a:t>
            </a:r>
            <a:r>
              <a:rPr lang="ar-SA" sz="2400" dirty="0" smtClean="0">
                <a:cs typeface="B Nazanin" pitchFamily="2" charset="-78"/>
              </a:rPr>
              <a:t> ولی </a:t>
            </a:r>
            <a:endParaRPr lang="fa-IR" sz="2400" dirty="0" smtClean="0">
              <a:cs typeface="B Nazanin" pitchFamily="2" charset="-78"/>
            </a:endParaRPr>
          </a:p>
          <a:p>
            <a:pPr marL="0" indent="0" algn="r" rtl="1">
              <a:buNone/>
            </a:pPr>
            <a:r>
              <a:rPr lang="ar-SA" sz="2400" dirty="0" smtClean="0">
                <a:cs typeface="B Nazanin" pitchFamily="2" charset="-78"/>
              </a:rPr>
              <a:t>با گذشت زمان و کاربردی شدن آن در </a:t>
            </a:r>
            <a:endParaRPr lang="fa-IR" sz="2400" dirty="0" smtClean="0">
              <a:cs typeface="B Nazanin" pitchFamily="2" charset="-78"/>
            </a:endParaRPr>
          </a:p>
          <a:p>
            <a:pPr marL="0" indent="0" algn="r" rtl="1">
              <a:buNone/>
            </a:pPr>
            <a:r>
              <a:rPr lang="ar-SA" sz="2400" dirty="0" smtClean="0">
                <a:cs typeface="B Nazanin" pitchFamily="2" charset="-78"/>
              </a:rPr>
              <a:t>موارد گوناگون و نیز تولید آن در سطحی </a:t>
            </a:r>
            <a:endParaRPr lang="fa-IR" sz="2400" dirty="0" smtClean="0">
              <a:cs typeface="B Nazanin" pitchFamily="2" charset="-78"/>
            </a:endParaRPr>
          </a:p>
          <a:p>
            <a:pPr marL="0" indent="0" algn="r" rtl="1">
              <a:buNone/>
            </a:pPr>
            <a:r>
              <a:rPr lang="ar-SA" sz="2400" dirty="0" smtClean="0">
                <a:cs typeface="B Nazanin" pitchFamily="2" charset="-78"/>
              </a:rPr>
              <a:t>گسترده شاهد خواهیم بود که از لحاظ </a:t>
            </a:r>
            <a:endParaRPr lang="fa-IR" sz="2400" dirty="0" smtClean="0">
              <a:cs typeface="B Nazanin" pitchFamily="2" charset="-78"/>
            </a:endParaRPr>
          </a:p>
          <a:p>
            <a:pPr marL="0" indent="0" algn="r" rtl="1">
              <a:buNone/>
            </a:pPr>
            <a:r>
              <a:rPr lang="ar-SA" sz="2400" dirty="0" smtClean="0">
                <a:cs typeface="B Nazanin" pitchFamily="2" charset="-78"/>
              </a:rPr>
              <a:t>قیمت به تعادل رسیده و جایگزین </a:t>
            </a:r>
            <a:endParaRPr lang="fa-IR" sz="2400" dirty="0" smtClean="0">
              <a:cs typeface="B Nazanin" pitchFamily="2" charset="-78"/>
            </a:endParaRPr>
          </a:p>
          <a:p>
            <a:pPr marL="0" indent="0" algn="r" rtl="1">
              <a:buNone/>
            </a:pPr>
            <a:r>
              <a:rPr lang="ar-SA" sz="2400" dirty="0" smtClean="0">
                <a:cs typeface="B Nazanin" pitchFamily="2" charset="-78"/>
              </a:rPr>
              <a:t>مناسبی برای صفحات نمایشگر فعلی </a:t>
            </a:r>
            <a:endParaRPr lang="fa-IR" sz="2400" dirty="0" smtClean="0">
              <a:cs typeface="B Nazanin" pitchFamily="2" charset="-78"/>
            </a:endParaRPr>
          </a:p>
          <a:p>
            <a:pPr marL="0" indent="0" algn="r" rtl="1">
              <a:buNone/>
            </a:pPr>
            <a:r>
              <a:rPr lang="ar-SA" sz="2400" dirty="0" smtClean="0">
                <a:cs typeface="B Nazanin" pitchFamily="2" charset="-78"/>
              </a:rPr>
              <a:t>خواهد بود.</a:t>
            </a:r>
            <a:r>
              <a:rPr lang="en-US" sz="2400" dirty="0" smtClean="0">
                <a:cs typeface="B Nazanin" pitchFamily="2" charset="-78"/>
              </a:rPr>
              <a:t>  </a:t>
            </a:r>
            <a:r>
              <a:rPr lang="ar-SA" sz="2400" dirty="0" smtClean="0">
                <a:cs typeface="B Nazanin" pitchFamily="2" charset="-78"/>
              </a:rPr>
              <a:t> </a:t>
            </a:r>
            <a:r>
              <a:rPr lang="fa-IR" sz="2400" dirty="0" smtClean="0">
                <a:cs typeface="B Nazanin" pitchFamily="2" charset="-78"/>
              </a:rPr>
              <a:t> </a:t>
            </a:r>
          </a:p>
          <a:p>
            <a:pPr marL="0" indent="0" algn="r" rtl="1">
              <a:buNone/>
            </a:pPr>
            <a:r>
              <a:rPr lang="fa-IR" sz="2400" dirty="0" smtClean="0">
                <a:cs typeface="B Nazanin" pitchFamily="2" charset="-78"/>
              </a:rPr>
              <a:t>- استراتژی </a:t>
            </a:r>
            <a:r>
              <a:rPr lang="fa-IR" sz="2400" dirty="0" err="1" smtClean="0">
                <a:cs typeface="B Nazanin" pitchFamily="2" charset="-78"/>
              </a:rPr>
              <a:t>تولیدکننگان</a:t>
            </a:r>
            <a:r>
              <a:rPr lang="fa-IR" sz="2400" dirty="0" smtClean="0">
                <a:cs typeface="B Nazanin" pitchFamily="2" charset="-78"/>
              </a:rPr>
              <a:t> </a:t>
            </a:r>
            <a:r>
              <a:rPr lang="fa-IR" sz="2400" dirty="0" err="1" smtClean="0">
                <a:cs typeface="B Nazanin" pitchFamily="2" charset="-78"/>
              </a:rPr>
              <a:t>دیودهای</a:t>
            </a:r>
            <a:r>
              <a:rPr lang="fa-IR" sz="2400" dirty="0" smtClean="0">
                <a:cs typeface="B Nazanin" pitchFamily="2" charset="-78"/>
              </a:rPr>
              <a:t> نوری </a:t>
            </a:r>
          </a:p>
          <a:p>
            <a:pPr marL="0" indent="0" algn="r" rtl="1">
              <a:buNone/>
            </a:pPr>
            <a:r>
              <a:rPr lang="fa-IR" sz="2400" dirty="0" smtClean="0">
                <a:cs typeface="B Nazanin" pitchFamily="2" charset="-78"/>
              </a:rPr>
              <a:t>تا سال 2020 میلادی به صورت نمودار </a:t>
            </a:r>
          </a:p>
          <a:p>
            <a:pPr marL="0" indent="0" algn="r" rtl="1">
              <a:buNone/>
            </a:pPr>
            <a:r>
              <a:rPr lang="fa-IR" sz="2400" dirty="0" smtClean="0">
                <a:cs typeface="B Nazanin" pitchFamily="2" charset="-78"/>
              </a:rPr>
              <a:t>نشان داده شده است.</a:t>
            </a:r>
            <a:endParaRPr lang="fa-IR" sz="2400" dirty="0">
              <a:cs typeface="B Nazanin"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64904"/>
            <a:ext cx="4680520" cy="3448667"/>
          </a:xfrm>
          <a:prstGeom prst="rect">
            <a:avLst/>
          </a:prstGeom>
          <a:noFill/>
          <a:ln>
            <a:noFill/>
          </a:ln>
        </p:spPr>
      </p:pic>
      <p:sp>
        <p:nvSpPr>
          <p:cNvPr id="3" name="TextBox 2"/>
          <p:cNvSpPr txBox="1"/>
          <p:nvPr/>
        </p:nvSpPr>
        <p:spPr>
          <a:xfrm>
            <a:off x="959987" y="6027883"/>
            <a:ext cx="3419527" cy="369332"/>
          </a:xfrm>
          <a:prstGeom prst="rect">
            <a:avLst/>
          </a:prstGeom>
          <a:noFill/>
        </p:spPr>
        <p:txBody>
          <a:bodyPr wrap="none" rtlCol="0">
            <a:spAutoFit/>
          </a:bodyPr>
          <a:lstStyle/>
          <a:p>
            <a:pPr algn="r" rtl="1"/>
            <a:r>
              <a:rPr lang="fa-IR" dirty="0" smtClean="0">
                <a:cs typeface="B Nazanin" panose="00000400000000000000" pitchFamily="2" charset="-78"/>
              </a:rPr>
              <a:t>نمودار استراتژی </a:t>
            </a:r>
            <a:r>
              <a:rPr lang="fa-IR" dirty="0">
                <a:cs typeface="B Nazanin" panose="00000400000000000000" pitchFamily="2" charset="-78"/>
              </a:rPr>
              <a:t>تولید </a:t>
            </a:r>
            <a:r>
              <a:rPr lang="fa-IR" dirty="0" err="1">
                <a:cs typeface="B Nazanin" panose="00000400000000000000" pitchFamily="2" charset="-78"/>
              </a:rPr>
              <a:t>کنندگان</a:t>
            </a:r>
            <a:r>
              <a:rPr lang="fa-IR" dirty="0">
                <a:cs typeface="B Nazanin" panose="00000400000000000000" pitchFamily="2" charset="-78"/>
              </a:rPr>
              <a:t> </a:t>
            </a:r>
            <a:r>
              <a:rPr lang="fa-IR" dirty="0" err="1">
                <a:cs typeface="B Nazanin" panose="00000400000000000000" pitchFamily="2" charset="-78"/>
              </a:rPr>
              <a:t>دیودهای</a:t>
            </a:r>
            <a:r>
              <a:rPr lang="fa-IR" dirty="0">
                <a:cs typeface="B Nazanin" panose="00000400000000000000" pitchFamily="2" charset="-78"/>
              </a:rPr>
              <a:t> نوری</a:t>
            </a:r>
            <a:endParaRPr lang="en-US" dirty="0">
              <a:cs typeface="B Nazanin"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9"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21-22</a:t>
            </a:r>
            <a:endParaRPr lang="en-US" dirty="0">
              <a:cs typeface="B Nazanin" panose="00000400000000000000" pitchFamily="2" charset="-78"/>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arn(inVertical)">
                                      <p:cBhvr>
                                        <p:cTn id="30" dur="500"/>
                                        <p:tgtEl>
                                          <p:spTgt spid="6">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barn(inVertical)">
                                      <p:cBhvr>
                                        <p:cTn id="33" dur="500"/>
                                        <p:tgtEl>
                                          <p:spTgt spid="6">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circle(in)">
                                      <p:cBhvr>
                                        <p:cTn id="38" dur="2000"/>
                                        <p:tgtEl>
                                          <p:spTgt spid="6">
                                            <p:txEl>
                                              <p:pRg st="8" end="8"/>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circle(in)">
                                      <p:cBhvr>
                                        <p:cTn id="41" dur="2000"/>
                                        <p:tgtEl>
                                          <p:spTgt spid="6">
                                            <p:txEl>
                                              <p:pRg st="9" end="9"/>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circle(in)">
                                      <p:cBhvr>
                                        <p:cTn id="44" dur="2000"/>
                                        <p:tgtEl>
                                          <p:spTgt spid="6">
                                            <p:txEl>
                                              <p:pRg st="10" end="10"/>
                                            </p:txEl>
                                          </p:spTgt>
                                        </p:tgtEl>
                                      </p:cBhvr>
                                    </p:animEffect>
                                  </p:childTnLst>
                                </p:cTn>
                              </p:par>
                            </p:childTnLst>
                          </p:cTn>
                        </p:par>
                        <p:par>
                          <p:cTn id="45" fill="hold">
                            <p:stCondLst>
                              <p:cond delay="2000"/>
                            </p:stCondLst>
                            <p:childTnLst>
                              <p:par>
                                <p:cTn id="46" presetID="22" presetClass="entr" presetSubtype="4"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Box 4"/>
          <p:cNvSpPr txBox="1"/>
          <p:nvPr/>
        </p:nvSpPr>
        <p:spPr>
          <a:xfrm>
            <a:off x="0" y="260648"/>
            <a:ext cx="4899098" cy="1015663"/>
          </a:xfrm>
          <a:prstGeom prst="rect">
            <a:avLst/>
          </a:prstGeom>
          <a:noFill/>
        </p:spPr>
        <p:txBody>
          <a:bodyPr wrap="none" rtlCol="0">
            <a:spAutoFit/>
          </a:bodyPr>
          <a:lstStyle/>
          <a:p>
            <a:pPr algn="r" rtl="1"/>
            <a:r>
              <a:rPr lang="fa-IR" sz="6000" dirty="0" smtClean="0">
                <a:solidFill>
                  <a:schemeClr val="bg1"/>
                </a:solidFill>
                <a:cs typeface="B Nazanin" panose="00000400000000000000" pitchFamily="2" charset="-78"/>
              </a:rPr>
              <a:t>با تشکر از توجه شما</a:t>
            </a:r>
            <a:endParaRPr lang="en-US" sz="60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226300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74" y="15032"/>
            <a:ext cx="8229600" cy="1143000"/>
          </a:xfrm>
        </p:spPr>
        <p:txBody>
          <a:bodyPr/>
          <a:lstStyle/>
          <a:p>
            <a:pPr algn="r"/>
            <a:r>
              <a:rPr lang="fa-IR" dirty="0" smtClean="0">
                <a:latin typeface="IranNastaliq" pitchFamily="18" charset="0"/>
                <a:cs typeface="B Nazanin" panose="00000400000000000000" pitchFamily="2" charset="-78"/>
              </a:rPr>
              <a:t>فهرست </a:t>
            </a:r>
            <a:endParaRPr lang="en-US" dirty="0">
              <a:latin typeface="IranNastaliq" pitchFamily="18" charset="0"/>
              <a:cs typeface="B Nazanin" panose="00000400000000000000" pitchFamily="2" charset="-78"/>
            </a:endParaRPr>
          </a:p>
        </p:txBody>
      </p:sp>
      <p:sp>
        <p:nvSpPr>
          <p:cNvPr id="3" name="Content Placeholder 2"/>
          <p:cNvSpPr>
            <a:spLocks noGrp="1"/>
          </p:cNvSpPr>
          <p:nvPr>
            <p:ph idx="1"/>
          </p:nvPr>
        </p:nvSpPr>
        <p:spPr>
          <a:xfrm>
            <a:off x="501274" y="1451355"/>
            <a:ext cx="8229600" cy="4904995"/>
          </a:xfrm>
        </p:spPr>
        <p:txBody>
          <a:bodyPr>
            <a:noAutofit/>
          </a:bodyPr>
          <a:lstStyle/>
          <a:p>
            <a:pPr algn="r" rtl="1">
              <a:buFont typeface="Wingdings" pitchFamily="2" charset="2"/>
              <a:buChar char="Ø"/>
            </a:pPr>
            <a:r>
              <a:rPr lang="fa-IR" sz="2400" dirty="0" smtClean="0">
                <a:latin typeface="IranNastaliq" pitchFamily="18" charset="0"/>
                <a:cs typeface="B Nazanin" panose="00000400000000000000" pitchFamily="2" charset="-78"/>
              </a:rPr>
              <a:t>مقدمه</a:t>
            </a:r>
          </a:p>
          <a:p>
            <a:pPr algn="r" rtl="1">
              <a:buFont typeface="Wingdings" pitchFamily="2" charset="2"/>
              <a:buChar char="Ø"/>
            </a:pPr>
            <a:r>
              <a:rPr lang="fa-IR" sz="2400" dirty="0" smtClean="0">
                <a:latin typeface="IranNastaliq" pitchFamily="18" charset="0"/>
                <a:cs typeface="B Nazanin" panose="00000400000000000000" pitchFamily="2" charset="-78"/>
              </a:rPr>
              <a:t>پیدایش فناوری  </a:t>
            </a:r>
            <a:r>
              <a:rPr lang="en-US" sz="2400" dirty="0" smtClean="0">
                <a:latin typeface="IranNastaliq" pitchFamily="18" charset="0"/>
                <a:cs typeface="B Nazanin" panose="00000400000000000000" pitchFamily="2" charset="-78"/>
              </a:rPr>
              <a:t>OLED</a:t>
            </a:r>
          </a:p>
          <a:p>
            <a:pPr algn="r" rtl="1">
              <a:buFont typeface="Wingdings" pitchFamily="2" charset="2"/>
              <a:buChar char="Ø"/>
            </a:pPr>
            <a:r>
              <a:rPr lang="fa-IR" sz="2400" dirty="0" smtClean="0">
                <a:latin typeface="IranNastaliq" pitchFamily="18" charset="0"/>
                <a:cs typeface="B Nazanin" panose="00000400000000000000" pitchFamily="2" charset="-78"/>
              </a:rPr>
              <a:t>مواد آلی</a:t>
            </a:r>
            <a:endParaRPr lang="en-US" sz="2400" dirty="0" smtClean="0">
              <a:latin typeface="IranNastaliq" pitchFamily="18" charset="0"/>
              <a:cs typeface="B Nazanin" panose="00000400000000000000" pitchFamily="2" charset="-78"/>
            </a:endParaRPr>
          </a:p>
          <a:p>
            <a:pPr algn="r" rtl="1">
              <a:buFont typeface="Wingdings" pitchFamily="2" charset="2"/>
              <a:buChar char="Ø"/>
            </a:pPr>
            <a:r>
              <a:rPr lang="fa-IR" sz="2400" dirty="0" smtClean="0">
                <a:latin typeface="IranNastaliq" pitchFamily="18" charset="0"/>
                <a:cs typeface="B Nazanin" panose="00000400000000000000" pitchFamily="2" charset="-78"/>
              </a:rPr>
              <a:t>اجزای تشکیل دهنده </a:t>
            </a:r>
            <a:r>
              <a:rPr lang="en-US" sz="2400" dirty="0" smtClean="0">
                <a:latin typeface="IranNastaliq" pitchFamily="18" charset="0"/>
                <a:cs typeface="B Nazanin" panose="00000400000000000000" pitchFamily="2" charset="-78"/>
              </a:rPr>
              <a:t>OLED</a:t>
            </a:r>
          </a:p>
          <a:p>
            <a:pPr algn="r" rtl="1">
              <a:buFont typeface="Wingdings" pitchFamily="2" charset="2"/>
              <a:buChar char="Ø"/>
            </a:pPr>
            <a:r>
              <a:rPr lang="fa-IR" sz="2400" dirty="0" smtClean="0">
                <a:latin typeface="IranNastaliq" pitchFamily="18" charset="0"/>
                <a:cs typeface="B Nazanin" panose="00000400000000000000" pitchFamily="2" charset="-78"/>
              </a:rPr>
              <a:t>اصول عملکرد </a:t>
            </a:r>
            <a:r>
              <a:rPr lang="en-US" sz="2400" dirty="0" smtClean="0">
                <a:latin typeface="IranNastaliq" pitchFamily="18" charset="0"/>
                <a:cs typeface="B Nazanin" panose="00000400000000000000" pitchFamily="2" charset="-78"/>
              </a:rPr>
              <a:t>OLED</a:t>
            </a:r>
          </a:p>
          <a:p>
            <a:pPr algn="r" rtl="1">
              <a:buFont typeface="Wingdings" pitchFamily="2" charset="2"/>
              <a:buChar char="Ø"/>
            </a:pPr>
            <a:r>
              <a:rPr lang="fa-IR" sz="2400" dirty="0" smtClean="0">
                <a:latin typeface="IranNastaliq" pitchFamily="18" charset="0"/>
                <a:cs typeface="B Nazanin" panose="00000400000000000000" pitchFamily="2" charset="-78"/>
              </a:rPr>
              <a:t>انواع دیگر </a:t>
            </a:r>
            <a:r>
              <a:rPr lang="fa-IR" sz="2400" dirty="0" err="1" smtClean="0">
                <a:latin typeface="IranNastaliq" pitchFamily="18" charset="0"/>
                <a:cs typeface="B Nazanin" panose="00000400000000000000" pitchFamily="2" charset="-78"/>
              </a:rPr>
              <a:t>دیودهای</a:t>
            </a:r>
            <a:r>
              <a:rPr lang="fa-IR" sz="2400" dirty="0" smtClean="0">
                <a:latin typeface="IranNastaliq" pitchFamily="18" charset="0"/>
                <a:cs typeface="B Nazanin" panose="00000400000000000000" pitchFamily="2" charset="-78"/>
              </a:rPr>
              <a:t> نوری ارگانیک</a:t>
            </a:r>
          </a:p>
          <a:p>
            <a:pPr algn="r" rtl="1">
              <a:buFont typeface="Wingdings" pitchFamily="2" charset="2"/>
              <a:buChar char="Ø"/>
            </a:pPr>
            <a:r>
              <a:rPr lang="fa-IR" sz="2400" dirty="0" smtClean="0">
                <a:latin typeface="IranNastaliq" pitchFamily="18" charset="0"/>
                <a:cs typeface="B Nazanin" panose="00000400000000000000" pitchFamily="2" charset="-78"/>
              </a:rPr>
              <a:t>آشنایی با فناوری </a:t>
            </a:r>
            <a:r>
              <a:rPr lang="en-US" sz="2400" dirty="0" smtClean="0">
                <a:latin typeface="IranNastaliq" pitchFamily="18" charset="0"/>
                <a:cs typeface="B Nazanin" panose="00000400000000000000" pitchFamily="2" charset="-78"/>
              </a:rPr>
              <a:t>OLED</a:t>
            </a:r>
          </a:p>
          <a:p>
            <a:pPr algn="r" rtl="1">
              <a:buFont typeface="Wingdings" pitchFamily="2" charset="2"/>
              <a:buChar char="Ø"/>
            </a:pPr>
            <a:r>
              <a:rPr lang="fa-IR" sz="2400" dirty="0" smtClean="0">
                <a:latin typeface="IranNastaliq" pitchFamily="18" charset="0"/>
                <a:cs typeface="B Nazanin" panose="00000400000000000000" pitchFamily="2" charset="-78"/>
              </a:rPr>
              <a:t>دلایل استفاده از </a:t>
            </a:r>
            <a:r>
              <a:rPr lang="en-US" sz="2400" dirty="0" smtClean="0">
                <a:latin typeface="IranNastaliq" pitchFamily="18" charset="0"/>
                <a:cs typeface="B Nazanin" panose="00000400000000000000" pitchFamily="2" charset="-78"/>
              </a:rPr>
              <a:t>OLED</a:t>
            </a:r>
            <a:endParaRPr lang="en-US" sz="2400" dirty="0">
              <a:latin typeface="IranNastaliq" pitchFamily="18" charset="0"/>
              <a:cs typeface="B Nazanin" panose="00000400000000000000" pitchFamily="2" charset="-78"/>
            </a:endParaRPr>
          </a:p>
          <a:p>
            <a:pPr algn="r" rtl="1">
              <a:buFont typeface="Wingdings" pitchFamily="2" charset="2"/>
              <a:buChar char="Ø"/>
            </a:pPr>
            <a:r>
              <a:rPr lang="fa-IR" sz="2400" dirty="0" smtClean="0">
                <a:latin typeface="IranNastaliq" pitchFamily="18" charset="0"/>
                <a:cs typeface="B Nazanin" panose="00000400000000000000" pitchFamily="2" charset="-78"/>
              </a:rPr>
              <a:t>مزیت های </a:t>
            </a:r>
            <a:r>
              <a:rPr lang="en-US" sz="2400" dirty="0" smtClean="0">
                <a:latin typeface="IranNastaliq" pitchFamily="18" charset="0"/>
                <a:cs typeface="B Nazanin" panose="00000400000000000000" pitchFamily="2" charset="-78"/>
              </a:rPr>
              <a:t>OLED</a:t>
            </a:r>
          </a:p>
          <a:p>
            <a:pPr algn="r" rtl="1">
              <a:buFont typeface="Wingdings" pitchFamily="2" charset="2"/>
              <a:buChar char="Ø"/>
            </a:pPr>
            <a:r>
              <a:rPr lang="fa-IR" sz="2400" dirty="0" smtClean="0">
                <a:latin typeface="IranNastaliq" pitchFamily="18" charset="0"/>
                <a:cs typeface="B Nazanin" panose="00000400000000000000" pitchFamily="2" charset="-78"/>
              </a:rPr>
              <a:t>معایب این نمایشگرها</a:t>
            </a:r>
          </a:p>
          <a:p>
            <a:pPr algn="r" rtl="1">
              <a:buFont typeface="Wingdings" pitchFamily="2" charset="2"/>
              <a:buChar char="Ø"/>
            </a:pPr>
            <a:r>
              <a:rPr lang="fa-IR" sz="2400" dirty="0" smtClean="0">
                <a:latin typeface="IranNastaliq" pitchFamily="18" charset="0"/>
                <a:cs typeface="B Nazanin" panose="00000400000000000000" pitchFamily="2" charset="-78"/>
              </a:rPr>
              <a:t>نتیجه گیری کلی از </a:t>
            </a:r>
            <a:r>
              <a:rPr lang="en-US" sz="2400" dirty="0" smtClean="0">
                <a:latin typeface="IranNastaliq" pitchFamily="18" charset="0"/>
                <a:cs typeface="B Nazanin" panose="00000400000000000000" pitchFamily="2" charset="-78"/>
              </a:rPr>
              <a:t>OLED</a:t>
            </a:r>
            <a:endParaRPr lang="en-US" sz="2400" dirty="0">
              <a:latin typeface="IranNastaliq" pitchFamily="18" charset="0"/>
              <a:cs typeface="B Nazanin" panose="00000400000000000000" pitchFamily="2" charset="-78"/>
            </a:endParaRPr>
          </a:p>
        </p:txBody>
      </p:sp>
      <p:sp>
        <p:nvSpPr>
          <p:cNvPr id="4"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3-22</a:t>
            </a:r>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06" y="287722"/>
            <a:ext cx="8229600" cy="681225"/>
          </a:xfrm>
        </p:spPr>
        <p:txBody>
          <a:bodyPr>
            <a:normAutofit/>
          </a:bodyPr>
          <a:lstStyle/>
          <a:p>
            <a:pPr marL="571500" indent="-571500" algn="r" rtl="1">
              <a:buFont typeface="Arial" panose="020B0604020202020204" pitchFamily="34" charset="0"/>
              <a:buChar char="•"/>
            </a:pPr>
            <a:r>
              <a:rPr lang="fa-IR" sz="4000" dirty="0" smtClean="0">
                <a:latin typeface="IranNastaliq" pitchFamily="18" charset="0"/>
                <a:cs typeface="B Nazanin" panose="00000400000000000000" pitchFamily="2" charset="-78"/>
              </a:rPr>
              <a:t>مقدمه :</a:t>
            </a:r>
            <a:endParaRPr lang="en-US" sz="4000" dirty="0">
              <a:latin typeface="IranNastaliq" pitchFamily="18" charset="0"/>
              <a:cs typeface="B Nazanin" panose="00000400000000000000" pitchFamily="2" charset="-78"/>
            </a:endParaRPr>
          </a:p>
        </p:txBody>
      </p:sp>
      <p:sp>
        <p:nvSpPr>
          <p:cNvPr id="3" name="Content Placeholder 2"/>
          <p:cNvSpPr>
            <a:spLocks noGrp="1"/>
          </p:cNvSpPr>
          <p:nvPr>
            <p:ph idx="1"/>
          </p:nvPr>
        </p:nvSpPr>
        <p:spPr>
          <a:xfrm>
            <a:off x="598906" y="936899"/>
            <a:ext cx="8229600" cy="5413101"/>
          </a:xfrm>
        </p:spPr>
        <p:txBody>
          <a:bodyPr>
            <a:normAutofit/>
          </a:bodyPr>
          <a:lstStyle/>
          <a:p>
            <a:pPr marL="0" indent="0" algn="r" rtl="1">
              <a:lnSpc>
                <a:spcPct val="110000"/>
              </a:lnSpc>
              <a:spcBef>
                <a:spcPts val="1200"/>
              </a:spcBef>
              <a:spcAft>
                <a:spcPts val="1200"/>
              </a:spcAft>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امروزه به دلیل افزایش جمعیت و مصرف بیش از پیش انرژی و استفاده بی</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رویه از منابع غیر قابل جبران، مردم کره زمین با کمبود جدی منابع انرژی مواجه شده</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اند. از این رو شرکت</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های تولید کننده کوشش می</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کنند تا مصرف انرژی در ابزار و وسایل ساخته شده را تا حد امکان کاهش دهند و همچنین تولیدات آنها از لحاظ زیست محیطی به نحوی با محیط طبیعی سازگاری داشته تا در هنگام بازیافت کمترین آسیب را به محیط زیست برساند</a:t>
            </a:r>
            <a:r>
              <a:rPr lang="fa-IR" sz="2400" dirty="0" smtClean="0">
                <a:latin typeface="Times New Roman" panose="02020603050405020304" pitchFamily="18" charset="0"/>
                <a:cs typeface="B Nazanin" panose="00000400000000000000" pitchFamily="2" charset="-78"/>
              </a:rPr>
              <a:t> نمایشگرهای </a:t>
            </a:r>
            <a:r>
              <a:rPr lang="en-US" sz="2400" dirty="0" smtClean="0">
                <a:latin typeface="Times New Roman" panose="02020603050405020304" pitchFamily="18" charset="0"/>
                <a:cs typeface="B Nazanin" panose="00000400000000000000" pitchFamily="2" charset="-78"/>
              </a:rPr>
              <a:t>OLED </a:t>
            </a:r>
            <a:r>
              <a:rPr lang="fa-IR" sz="2400" dirty="0" smtClean="0">
                <a:latin typeface="Times New Roman" panose="02020603050405020304" pitchFamily="18" charset="0"/>
                <a:cs typeface="B Nazanin" panose="00000400000000000000" pitchFamily="2" charset="-78"/>
              </a:rPr>
              <a:t> هم دارای مصرف پایین انرژی هستند و هم از لحاظ بازیافت با محیط زیست سازگار می باشد</a:t>
            </a:r>
            <a:r>
              <a:rPr lang="en-US" sz="2400" dirty="0" smtClean="0">
                <a:latin typeface="Times New Roman" panose="02020603050405020304" pitchFamily="18" charset="0"/>
                <a:cs typeface="B Nazanin" panose="00000400000000000000" pitchFamily="2" charset="-78"/>
              </a:rPr>
              <a:t>.</a:t>
            </a:r>
            <a:endParaRPr lang="fa-IR" sz="2400" dirty="0" smtClean="0">
              <a:latin typeface="Times New Roman" panose="02020603050405020304" pitchFamily="18" charset="0"/>
              <a:cs typeface="B Nazanin" panose="00000400000000000000" pitchFamily="2" charset="-78"/>
            </a:endParaRPr>
          </a:p>
          <a:p>
            <a:pPr marL="0" indent="0" algn="r" rtl="1">
              <a:lnSpc>
                <a:spcPct val="110000"/>
              </a:lnSpc>
              <a:spcBef>
                <a:spcPts val="0"/>
              </a:spcBef>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دیود </a:t>
            </a:r>
            <a:r>
              <a:rPr lang="ar-SA" sz="2400" dirty="0">
                <a:latin typeface="Times New Roman" panose="02020603050405020304" pitchFamily="18" charset="0"/>
                <a:cs typeface="B Nazanin" panose="00000400000000000000" pitchFamily="2" charset="-78"/>
              </a:rPr>
              <a:t>نور گسیل ارگانیک یا </a:t>
            </a:r>
            <a:r>
              <a:rPr lang="en-US" sz="2400" dirty="0">
                <a:latin typeface="Times New Roman" panose="02020603050405020304" pitchFamily="18" charset="0"/>
                <a:cs typeface="B Nazanin" panose="00000400000000000000" pitchFamily="2" charset="-78"/>
              </a:rPr>
              <a:t>OLED</a:t>
            </a:r>
            <a:r>
              <a:rPr lang="ar-SA" sz="2400" dirty="0">
                <a:latin typeface="Times New Roman" panose="02020603050405020304" pitchFamily="18" charset="0"/>
                <a:cs typeface="B Nazanin" panose="00000400000000000000" pitchFamily="2" charset="-78"/>
              </a:rPr>
              <a:t>، نوعی از </a:t>
            </a:r>
            <a:r>
              <a:rPr lang="ar-SA" sz="2400" dirty="0" smtClean="0">
                <a:latin typeface="Times New Roman" panose="02020603050405020304" pitchFamily="18" charset="0"/>
                <a:cs typeface="B Nazanin" panose="00000400000000000000" pitchFamily="2" charset="-78"/>
              </a:rPr>
              <a:t>پلیمر است</a:t>
            </a:r>
            <a:r>
              <a:rPr lang="fa-IR" sz="2400" dirty="0" smtClean="0">
                <a:latin typeface="Times New Roman" panose="02020603050405020304" pitchFamily="18" charset="0"/>
                <a:cs typeface="B Nazanin" panose="00000400000000000000" pitchFamily="2" charset="-78"/>
              </a:rPr>
              <a:t>،</a:t>
            </a:r>
            <a:r>
              <a:rPr lang="ar-SA" sz="2400" dirty="0" smtClean="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که در لایه‌ای که دور آن غشایی از ترکیبات آلی وجود دارد، قرار گرفته است</a:t>
            </a:r>
            <a:r>
              <a:rPr lang="ar-SA" sz="2400" dirty="0" smtClean="0">
                <a:latin typeface="Times New Roman" panose="02020603050405020304" pitchFamily="18" charset="0"/>
                <a:cs typeface="B Nazanin" panose="00000400000000000000" pitchFamily="2" charset="-78"/>
              </a:rPr>
              <a:t>.</a:t>
            </a:r>
            <a:endParaRPr lang="fa-IR" sz="2400" dirty="0" smtClean="0">
              <a:latin typeface="Times New Roman" panose="02020603050405020304" pitchFamily="18" charset="0"/>
              <a:cs typeface="B Nazanin" panose="00000400000000000000" pitchFamily="2" charset="-78"/>
            </a:endParaRPr>
          </a:p>
          <a:p>
            <a:pPr marL="0" indent="0" algn="r" rtl="1">
              <a:lnSpc>
                <a:spcPct val="110000"/>
              </a:lnSpc>
              <a:spcBef>
                <a:spcPts val="0"/>
              </a:spcBef>
              <a:buNone/>
            </a:pPr>
            <a:r>
              <a:rPr lang="fa-IR" sz="2400" dirty="0">
                <a:latin typeface="Times New Roman" panose="02020603050405020304" pitchFamily="18" charset="0"/>
                <a:cs typeface="B Nazanin" panose="00000400000000000000" pitchFamily="2" charset="-78"/>
              </a:rPr>
              <a:t> </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این لایه معمولاً داری جسم پلیمری است که اجازه </a:t>
            </a:r>
            <a:endParaRPr lang="fa-IR" sz="2400" dirty="0" smtClean="0">
              <a:latin typeface="Times New Roman" panose="02020603050405020304" pitchFamily="18" charset="0"/>
              <a:cs typeface="B Nazanin" panose="00000400000000000000" pitchFamily="2" charset="-78"/>
            </a:endParaRPr>
          </a:p>
          <a:p>
            <a:pPr marL="0" indent="0" algn="r" rtl="1">
              <a:lnSpc>
                <a:spcPct val="110000"/>
              </a:lnSpc>
              <a:spcBef>
                <a:spcPts val="0"/>
              </a:spcBef>
              <a:buNone/>
            </a:pP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می </a:t>
            </a:r>
            <a:r>
              <a:rPr lang="ar-SA" sz="2400" dirty="0">
                <a:latin typeface="Times New Roman" panose="02020603050405020304" pitchFamily="18" charset="0"/>
                <a:cs typeface="B Nazanin" panose="00000400000000000000" pitchFamily="2" charset="-78"/>
              </a:rPr>
              <a:t>دهد ترکیبات </a:t>
            </a:r>
            <a:r>
              <a:rPr lang="ar-SA" sz="2400" dirty="0" smtClean="0">
                <a:latin typeface="Times New Roman" panose="02020603050405020304" pitchFamily="18" charset="0"/>
                <a:cs typeface="B Nazanin" panose="00000400000000000000" pitchFamily="2" charset="-78"/>
              </a:rPr>
              <a:t>آلی</a:t>
            </a:r>
            <a:r>
              <a:rPr lang="fa-IR" sz="2400" dirty="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به </a:t>
            </a:r>
            <a:r>
              <a:rPr lang="ar-SA" sz="2400" dirty="0">
                <a:latin typeface="Times New Roman" panose="02020603050405020304" pitchFamily="18" charset="0"/>
                <a:cs typeface="B Nazanin" panose="00000400000000000000" pitchFamily="2" charset="-78"/>
              </a:rPr>
              <a:t>خوبی در آن جمع شوند</a:t>
            </a:r>
            <a:r>
              <a:rPr lang="ar-SA" sz="2400" dirty="0" smtClean="0">
                <a:latin typeface="Times New Roman" panose="02020603050405020304" pitchFamily="18" charset="0"/>
                <a:cs typeface="B Nazanin" panose="00000400000000000000" pitchFamily="2" charset="-78"/>
              </a:rPr>
              <a:t>.</a:t>
            </a:r>
            <a:endParaRPr lang="en-US" sz="2400" dirty="0" smtClean="0">
              <a:latin typeface="Times New Roman" panose="02020603050405020304" pitchFamily="18" charset="0"/>
              <a:cs typeface="B Nazanin" panose="00000400000000000000" pitchFamily="2" charset="-78"/>
            </a:endParaRPr>
          </a:p>
        </p:txBody>
      </p:sp>
      <p:pic>
        <p:nvPicPr>
          <p:cNvPr id="7" name="Picture 2" descr="C:\Users\Saman\Desktop\Picture1.png"/>
          <p:cNvPicPr>
            <a:picLocks noChangeAspect="1" noChangeArrowheads="1"/>
          </p:cNvPicPr>
          <p:nvPr/>
        </p:nvPicPr>
        <p:blipFill>
          <a:blip r:embed="rId2" cstate="print"/>
          <a:srcRect/>
          <a:stretch>
            <a:fillRect/>
          </a:stretch>
        </p:blipFill>
        <p:spPr bwMode="auto">
          <a:xfrm>
            <a:off x="642910" y="4357694"/>
            <a:ext cx="2487613" cy="2306637"/>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10"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4-22</a:t>
            </a:r>
            <a:endParaRPr lang="en-US" dirty="0">
              <a:cs typeface="B 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64" y="404664"/>
            <a:ext cx="8329642" cy="730622"/>
          </a:xfrm>
        </p:spPr>
        <p:txBody>
          <a:bodyPr>
            <a:normAutofit/>
          </a:bodyPr>
          <a:lstStyle/>
          <a:p>
            <a:pPr marL="457200" indent="-457200" algn="r" rtl="1">
              <a:buFont typeface="Arial" panose="020B0604020202020204" pitchFamily="34" charset="0"/>
              <a:buChar char="•"/>
            </a:pPr>
            <a:r>
              <a:rPr lang="fa-IR" sz="3600" b="1" dirty="0" smtClean="0">
                <a:latin typeface="IranNastaliq" pitchFamily="18" charset="0"/>
                <a:cs typeface="B Nazanin" panose="00000400000000000000" pitchFamily="2" charset="-78"/>
              </a:rPr>
              <a:t>پیدایش فناوری </a:t>
            </a:r>
            <a:r>
              <a:rPr lang="en-US" sz="3600" b="1" dirty="0">
                <a:latin typeface="IranNastaliq" pitchFamily="18" charset="0"/>
                <a:cs typeface="B Nazanin" panose="00000400000000000000" pitchFamily="2" charset="-78"/>
              </a:rPr>
              <a:t>OLED</a:t>
            </a:r>
          </a:p>
        </p:txBody>
      </p:sp>
      <p:sp>
        <p:nvSpPr>
          <p:cNvPr id="3" name="Content Placeholder 2"/>
          <p:cNvSpPr>
            <a:spLocks noGrp="1"/>
          </p:cNvSpPr>
          <p:nvPr>
            <p:ph idx="1"/>
          </p:nvPr>
        </p:nvSpPr>
        <p:spPr>
          <a:xfrm>
            <a:off x="690064" y="876194"/>
            <a:ext cx="8229600" cy="2624814"/>
          </a:xfrm>
        </p:spPr>
        <p:txBody>
          <a:bodyPr>
            <a:normAutofit lnSpcReduction="10000"/>
          </a:bodyPr>
          <a:lstStyle/>
          <a:p>
            <a:pPr algn="r" rtl="1">
              <a:buNone/>
            </a:pPr>
            <a:endParaRPr lang="fa-IR" sz="2200" b="1" dirty="0" smtClean="0">
              <a:cs typeface="B Nazanin" pitchFamily="2" charset="-78"/>
            </a:endParaRPr>
          </a:p>
          <a:p>
            <a:pPr marL="0" indent="0" algn="r" rtl="1">
              <a:buNone/>
            </a:pPr>
            <a:r>
              <a:rPr lang="ar-SA" sz="2400" dirty="0" smtClean="0">
                <a:cs typeface="B Nazanin" pitchFamily="2" charset="-78"/>
              </a:rPr>
              <a:t>طراحی و ساخت</a:t>
            </a:r>
            <a:r>
              <a:rPr lang="en-US" sz="2400" dirty="0" smtClean="0">
                <a:cs typeface="B Nazanin" pitchFamily="2" charset="-78"/>
              </a:rPr>
              <a:t> OLED </a:t>
            </a:r>
            <a:r>
              <a:rPr lang="ar-SA" sz="2400" dirty="0" smtClean="0">
                <a:cs typeface="B Nazanin" pitchFamily="2" charset="-78"/>
              </a:rPr>
              <a:t>اولین بار در سال </a:t>
            </a:r>
            <a:r>
              <a:rPr lang="fa-IR" sz="2400" dirty="0" smtClean="0">
                <a:cs typeface="B Nazanin" pitchFamily="2" charset="-78"/>
              </a:rPr>
              <a:t>۱۹۸۵</a:t>
            </a:r>
            <a:r>
              <a:rPr lang="ar-SA" sz="2400" dirty="0" smtClean="0">
                <a:cs typeface="B Nazanin" pitchFamily="2" charset="-78"/>
              </a:rPr>
              <a:t> توسط محققان شرکت کداک (سازنده فیلم‌های دوربین) طراحی و معرفی گردید</a:t>
            </a:r>
            <a:r>
              <a:rPr lang="fa-IR" sz="2400" dirty="0" smtClean="0">
                <a:cs typeface="B Nazanin" pitchFamily="2" charset="-78"/>
              </a:rPr>
              <a:t>. محققان این شرکت با توجه به کمبود امکاناتی که داشتند دیگر این فناوری را به تولید نرساندند، تا اینکه در سال 2005 شرکت سونی اولین نمایشگر با فناوری </a:t>
            </a:r>
            <a:r>
              <a:rPr lang="en-US" sz="2400" dirty="0" smtClean="0">
                <a:cs typeface="B Nazanin" pitchFamily="2" charset="-78"/>
              </a:rPr>
              <a:t>OLED </a:t>
            </a:r>
            <a:r>
              <a:rPr lang="fa-IR" sz="2400" dirty="0" smtClean="0">
                <a:cs typeface="B Nazanin" pitchFamily="2" charset="-78"/>
              </a:rPr>
              <a:t> را به تولید رساند و هم اکنون شرکت های تولید کننده ای مانند </a:t>
            </a:r>
            <a:r>
              <a:rPr lang="en-US" sz="2400" dirty="0" smtClean="0">
                <a:cs typeface="B Nazanin" pitchFamily="2" charset="-78"/>
              </a:rPr>
              <a:t>Samsung</a:t>
            </a:r>
            <a:r>
              <a:rPr lang="fa-IR" sz="2400" dirty="0" smtClean="0">
                <a:cs typeface="B Nazanin" pitchFamily="2" charset="-78"/>
              </a:rPr>
              <a:t> </a:t>
            </a:r>
            <a:r>
              <a:rPr lang="en-US" sz="2400" dirty="0" smtClean="0">
                <a:cs typeface="B Nazanin" pitchFamily="2" charset="-78"/>
              </a:rPr>
              <a:t>LG,</a:t>
            </a:r>
            <a:r>
              <a:rPr lang="fa-IR" sz="2400" dirty="0" smtClean="0">
                <a:cs typeface="B Nazanin" pitchFamily="2" charset="-78"/>
              </a:rPr>
              <a:t>و... روی این فناوری مشغول کار هستند </a:t>
            </a:r>
            <a:r>
              <a:rPr lang="ar-SA" sz="2400" dirty="0" smtClean="0">
                <a:cs typeface="B Nazanin" pitchFamily="2" charset="-78"/>
              </a:rPr>
              <a:t>.</a:t>
            </a:r>
            <a:endParaRPr lang="fa-IR" sz="2400" dirty="0" smtClean="0">
              <a:cs typeface="B Nazanin" pitchFamily="2" charset="-78"/>
            </a:endParaRPr>
          </a:p>
        </p:txBody>
      </p:sp>
      <p:pic>
        <p:nvPicPr>
          <p:cNvPr id="6" name="Picture 5" descr="http://www.shabakeh-mag.com/data/gallery/2010/12/oled1_s.jpg"/>
          <p:cNvPicPr/>
          <p:nvPr/>
        </p:nvPicPr>
        <p:blipFill>
          <a:blip r:embed="rId2" cstate="print"/>
          <a:srcRect/>
          <a:stretch>
            <a:fillRect/>
          </a:stretch>
        </p:blipFill>
        <p:spPr bwMode="auto">
          <a:xfrm>
            <a:off x="647564" y="3410840"/>
            <a:ext cx="3357586" cy="1846270"/>
          </a:xfrm>
          <a:prstGeom prst="rect">
            <a:avLst/>
          </a:prstGeom>
          <a:noFill/>
          <a:ln w="9525">
            <a:noFill/>
            <a:miter lim="800000"/>
            <a:headEnd/>
            <a:tailEnd/>
          </a:ln>
        </p:spPr>
      </p:pic>
      <p:sp>
        <p:nvSpPr>
          <p:cNvPr id="7" name="TextBox 6"/>
          <p:cNvSpPr txBox="1"/>
          <p:nvPr/>
        </p:nvSpPr>
        <p:spPr>
          <a:xfrm>
            <a:off x="397515" y="5290500"/>
            <a:ext cx="3857684" cy="400110"/>
          </a:xfrm>
          <a:prstGeom prst="rect">
            <a:avLst/>
          </a:prstGeom>
          <a:noFill/>
        </p:spPr>
        <p:txBody>
          <a:bodyPr wrap="square" rtlCol="0">
            <a:spAutoFit/>
          </a:bodyPr>
          <a:lstStyle/>
          <a:p>
            <a:pPr algn="ctr"/>
            <a:r>
              <a:rPr lang="ar-SA" sz="2000" dirty="0" smtClean="0">
                <a:latin typeface="Arial" pitchFamily="34" charset="0"/>
                <a:cs typeface="B Nazanin" panose="00000400000000000000" pitchFamily="2" charset="-78"/>
              </a:rPr>
              <a:t>انعطاف‌پذير شركت سوني </a:t>
            </a:r>
            <a:r>
              <a:rPr lang="en-US" sz="2000" dirty="0" smtClean="0">
                <a:latin typeface="Arial" pitchFamily="34" charset="0"/>
                <a:cs typeface="B Nazanin" panose="00000400000000000000" pitchFamily="2" charset="-78"/>
              </a:rPr>
              <a:t>OLED</a:t>
            </a:r>
            <a:endParaRPr lang="en-US" sz="2000" dirty="0">
              <a:latin typeface="Arial" pitchFamily="34" charset="0"/>
              <a:cs typeface="B Nazanin" panose="00000400000000000000" pitchFamily="2" charset="-78"/>
            </a:endParaRPr>
          </a:p>
        </p:txBody>
      </p:sp>
      <p:sp>
        <p:nvSpPr>
          <p:cNvPr id="8" name="TextBox 7"/>
          <p:cNvSpPr txBox="1"/>
          <p:nvPr/>
        </p:nvSpPr>
        <p:spPr>
          <a:xfrm>
            <a:off x="4047650" y="3410840"/>
            <a:ext cx="4704822" cy="2739211"/>
          </a:xfrm>
          <a:prstGeom prst="rect">
            <a:avLst/>
          </a:prstGeom>
          <a:noFill/>
        </p:spPr>
        <p:txBody>
          <a:bodyPr wrap="square" rtlCol="0">
            <a:spAutoFit/>
          </a:bodyPr>
          <a:lstStyle/>
          <a:p>
            <a:pPr marL="571500" indent="-571500" algn="r" rtl="1">
              <a:buFont typeface="Arial" panose="020B0604020202020204" pitchFamily="34" charset="0"/>
              <a:buChar char="•"/>
            </a:pPr>
            <a:r>
              <a:rPr lang="fa-IR" sz="4400" b="1" dirty="0">
                <a:solidFill>
                  <a:schemeClr val="tx2"/>
                </a:solidFill>
                <a:latin typeface="IranNastaliq" pitchFamily="18" charset="0"/>
                <a:ea typeface="+mj-ea"/>
                <a:cs typeface="B Nazanin" panose="00000400000000000000" pitchFamily="2" charset="-78"/>
              </a:rPr>
              <a:t>مواد آلی</a:t>
            </a:r>
          </a:p>
          <a:p>
            <a:pPr algn="r" rtl="1"/>
            <a:r>
              <a:rPr lang="fa-IR" sz="2200" dirty="0">
                <a:cs typeface="B Nazanin" pitchFamily="2" charset="-78"/>
              </a:rPr>
              <a:t>ترکیب آلی به هر نوع ماده و ترکیب شیمیایی(جامد-مایع-گاز) </a:t>
            </a:r>
            <a:r>
              <a:rPr lang="fa-IR" sz="2200" dirty="0" err="1">
                <a:cs typeface="B Nazanin" pitchFamily="2" charset="-78"/>
              </a:rPr>
              <a:t>می‌گویند</a:t>
            </a:r>
            <a:r>
              <a:rPr lang="fa-IR" sz="2200" dirty="0">
                <a:cs typeface="B Nazanin" pitchFamily="2" charset="-78"/>
              </a:rPr>
              <a:t> که در </a:t>
            </a:r>
            <a:r>
              <a:rPr lang="fa-IR" sz="2200" dirty="0" err="1">
                <a:cs typeface="B Nazanin" pitchFamily="2" charset="-78"/>
              </a:rPr>
              <a:t>ملکول‌های</a:t>
            </a:r>
            <a:r>
              <a:rPr lang="fa-IR" sz="2200" dirty="0">
                <a:cs typeface="B Nazanin" pitchFamily="2" charset="-78"/>
              </a:rPr>
              <a:t> خود دارای کربن باشد.</a:t>
            </a:r>
          </a:p>
          <a:p>
            <a:pPr algn="r" rtl="1"/>
            <a:r>
              <a:rPr lang="fa-IR" sz="2200" dirty="0">
                <a:cs typeface="B Nazanin" pitchFamily="2" charset="-78"/>
              </a:rPr>
              <a:t>امروزه به بیشتر موادی که از دو عنصر کربن و هیدروژن تشکیل شده باشد مواد آلی </a:t>
            </a:r>
            <a:r>
              <a:rPr lang="fa-IR" sz="2200" dirty="0" err="1">
                <a:cs typeface="B Nazanin" pitchFamily="2" charset="-78"/>
              </a:rPr>
              <a:t>می‌گویند</a:t>
            </a:r>
            <a:r>
              <a:rPr lang="fa-IR" sz="2200" dirty="0">
                <a:cs typeface="B Nazanin" pitchFamily="2" charset="-78"/>
              </a:rPr>
              <a:t>.</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11"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5-22</a:t>
            </a:r>
            <a:endParaRPr lang="en-US" dirty="0">
              <a:cs typeface="B 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down)">
                                      <p:cBhvr>
                                        <p:cTn id="24" dur="500"/>
                                        <p:tgtEl>
                                          <p:spTgt spid="8">
                                            <p:txEl>
                                              <p:pRg st="0" end="0"/>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down)">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1328"/>
            <a:ext cx="8229600" cy="1143000"/>
          </a:xfrm>
        </p:spPr>
        <p:txBody>
          <a:bodyPr>
            <a:normAutofit/>
          </a:bodyPr>
          <a:lstStyle/>
          <a:p>
            <a:pPr algn="r" rtl="1"/>
            <a:r>
              <a:rPr lang="fa-IR" sz="4400" dirty="0" smtClean="0">
                <a:cs typeface="B Nazanin" panose="00000400000000000000" pitchFamily="2" charset="-78"/>
              </a:rPr>
              <a:t>مواد آلی(ادامه)</a:t>
            </a:r>
            <a:endParaRPr lang="en-US" sz="4400" dirty="0">
              <a:cs typeface="B Nazanin" panose="00000400000000000000" pitchFamily="2" charset="-78"/>
            </a:endParaRPr>
          </a:p>
        </p:txBody>
      </p:sp>
      <p:sp>
        <p:nvSpPr>
          <p:cNvPr id="3" name="Content Placeholder 2"/>
          <p:cNvSpPr>
            <a:spLocks noGrp="1"/>
          </p:cNvSpPr>
          <p:nvPr>
            <p:ph idx="1"/>
          </p:nvPr>
        </p:nvSpPr>
        <p:spPr>
          <a:xfrm>
            <a:off x="395536" y="1268760"/>
            <a:ext cx="8442548" cy="5087590"/>
          </a:xfrm>
        </p:spPr>
        <p:txBody>
          <a:bodyPr>
            <a:noAutofit/>
          </a:bodyPr>
          <a:lstStyle/>
          <a:p>
            <a:pPr marL="0" indent="0" algn="r" rtl="1">
              <a:buNone/>
            </a:pPr>
            <a:r>
              <a:rPr lang="fa-IR" sz="2400" dirty="0">
                <a:cs typeface="B Nazanin" pitchFamily="2" charset="-78"/>
              </a:rPr>
              <a:t>دلایل استفاده از مواد آلی در سلول های خورشیدی و </a:t>
            </a:r>
            <a:r>
              <a:rPr lang="fa-IR" sz="2400" dirty="0" err="1">
                <a:cs typeface="B Nazanin" pitchFamily="2" charset="-78"/>
              </a:rPr>
              <a:t>دیودهای</a:t>
            </a:r>
            <a:r>
              <a:rPr lang="fa-IR" sz="2400" dirty="0">
                <a:cs typeface="B Nazanin" pitchFamily="2" charset="-78"/>
              </a:rPr>
              <a:t> نوری به صورت زیر می باشد:</a:t>
            </a:r>
          </a:p>
          <a:p>
            <a:pPr marL="0" indent="0" algn="r" rtl="1">
              <a:buNone/>
            </a:pPr>
            <a:r>
              <a:rPr lang="fa-IR" sz="2400" dirty="0" smtClean="0">
                <a:cs typeface="B Nazanin" pitchFamily="2" charset="-78"/>
              </a:rPr>
              <a:t>1. </a:t>
            </a:r>
            <a:r>
              <a:rPr lang="fa-IR" sz="2400" dirty="0">
                <a:cs typeface="B Nazanin" pitchFamily="2" charset="-78"/>
              </a:rPr>
              <a:t>تهیه آنها به صورت </a:t>
            </a:r>
            <a:r>
              <a:rPr lang="fa-IR" sz="2400" dirty="0" err="1">
                <a:cs typeface="B Nazanin" pitchFamily="2" charset="-78"/>
              </a:rPr>
              <a:t>لایه‌های</a:t>
            </a:r>
            <a:r>
              <a:rPr lang="fa-IR" sz="2400" dirty="0">
                <a:cs typeface="B Nazanin" pitchFamily="2" charset="-78"/>
              </a:rPr>
              <a:t> نازک بسیار راحت </a:t>
            </a:r>
            <a:r>
              <a:rPr lang="fa-IR" sz="2400" dirty="0" smtClean="0">
                <a:cs typeface="B Nazanin" pitchFamily="2" charset="-78"/>
              </a:rPr>
              <a:t>است.</a:t>
            </a:r>
          </a:p>
          <a:p>
            <a:pPr marL="0" indent="0" algn="r" rtl="1">
              <a:buNone/>
            </a:pPr>
            <a:r>
              <a:rPr lang="fa-IR" sz="2400" dirty="0" smtClean="0">
                <a:cs typeface="B Nazanin" pitchFamily="2" charset="-78"/>
              </a:rPr>
              <a:t>۲</a:t>
            </a:r>
            <a:r>
              <a:rPr lang="fa-IR" sz="2400" dirty="0">
                <a:cs typeface="B Nazanin" pitchFamily="2" charset="-78"/>
              </a:rPr>
              <a:t>. </a:t>
            </a:r>
            <a:r>
              <a:rPr lang="fa-IR" sz="2400" dirty="0" smtClean="0">
                <a:cs typeface="B Nazanin" pitchFamily="2" charset="-78"/>
              </a:rPr>
              <a:t>مقدار </a:t>
            </a:r>
            <a:r>
              <a:rPr lang="fa-IR" sz="2400" dirty="0">
                <a:cs typeface="B Nazanin" pitchFamily="2" charset="-78"/>
              </a:rPr>
              <a:t>کمی از مواد آلی برای اهداف تولید انرژی کافی </a:t>
            </a:r>
            <a:r>
              <a:rPr lang="fa-IR" sz="2400" dirty="0" smtClean="0">
                <a:cs typeface="B Nazanin" pitchFamily="2" charset="-78"/>
              </a:rPr>
              <a:t>است.</a:t>
            </a:r>
          </a:p>
          <a:p>
            <a:pPr marL="0" indent="0" algn="r" rtl="1">
              <a:buNone/>
            </a:pPr>
            <a:r>
              <a:rPr lang="fa-IR" sz="2400" dirty="0" smtClean="0">
                <a:cs typeface="B Nazanin" pitchFamily="2" charset="-78"/>
              </a:rPr>
              <a:t>۳</a:t>
            </a:r>
            <a:r>
              <a:rPr lang="fa-IR" sz="2400" dirty="0">
                <a:cs typeface="B Nazanin" pitchFamily="2" charset="-78"/>
              </a:rPr>
              <a:t>. </a:t>
            </a:r>
            <a:r>
              <a:rPr lang="fa-IR" sz="2400" dirty="0" smtClean="0">
                <a:cs typeface="B Nazanin" pitchFamily="2" charset="-78"/>
              </a:rPr>
              <a:t>خصوصیاتی </a:t>
            </a:r>
            <a:r>
              <a:rPr lang="fa-IR" sz="2400" dirty="0">
                <a:cs typeface="B Nazanin" pitchFamily="2" charset="-78"/>
              </a:rPr>
              <a:t>مثل نوار باند ممنوعه، باند </a:t>
            </a:r>
            <a:r>
              <a:rPr lang="fa-IR" sz="2400" dirty="0" err="1" smtClean="0">
                <a:cs typeface="B Nazanin" pitchFamily="2" charset="-78"/>
              </a:rPr>
              <a:t>رسانش</a:t>
            </a:r>
            <a:r>
              <a:rPr lang="fa-IR" sz="2400" dirty="0" smtClean="0">
                <a:cs typeface="B Nazanin" pitchFamily="2" charset="-78"/>
              </a:rPr>
              <a:t>، </a:t>
            </a:r>
            <a:r>
              <a:rPr lang="fa-IR" sz="2400" dirty="0">
                <a:cs typeface="B Nazanin" pitchFamily="2" charset="-78"/>
              </a:rPr>
              <a:t>باند </a:t>
            </a:r>
            <a:r>
              <a:rPr lang="fa-IR" sz="2400" dirty="0" smtClean="0">
                <a:cs typeface="B Nazanin" pitchFamily="2" charset="-78"/>
              </a:rPr>
              <a:t>ظرفیت، </a:t>
            </a:r>
            <a:r>
              <a:rPr lang="fa-IR" sz="2400" dirty="0">
                <a:cs typeface="B Nazanin" pitchFamily="2" charset="-78"/>
              </a:rPr>
              <a:t>هدایت الکتریکی، </a:t>
            </a:r>
            <a:r>
              <a:rPr lang="fa-IR" sz="2400" dirty="0" err="1">
                <a:cs typeface="B Nazanin" pitchFamily="2" charset="-78"/>
              </a:rPr>
              <a:t>حلالیت</a:t>
            </a:r>
            <a:r>
              <a:rPr lang="fa-IR" sz="2400" dirty="0">
                <a:cs typeface="B Nazanin" pitchFamily="2" charset="-78"/>
              </a:rPr>
              <a:t> و غیره </a:t>
            </a:r>
            <a:r>
              <a:rPr lang="fa-IR" sz="2400" dirty="0" smtClean="0">
                <a:cs typeface="B Nazanin" pitchFamily="2" charset="-78"/>
              </a:rPr>
              <a:t>در این مواد قابل کنترل هستند.</a:t>
            </a:r>
            <a:endParaRPr lang="en-US" sz="2400" dirty="0">
              <a:cs typeface="B Nazanin" pitchFamily="2" charset="-78"/>
            </a:endParaRPr>
          </a:p>
          <a:p>
            <a:pPr marL="0" indent="0" algn="r" rtl="1">
              <a:buNone/>
            </a:pPr>
            <a:r>
              <a:rPr lang="fa-IR" sz="2400" dirty="0">
                <a:cs typeface="B Nazanin" pitchFamily="2" charset="-78"/>
              </a:rPr>
              <a:t>۴. تنوع در اندازه نوار باند ممنوعه در این مواد باعث </a:t>
            </a:r>
            <a:r>
              <a:rPr lang="fa-IR" sz="2400" dirty="0" err="1">
                <a:cs typeface="B Nazanin" pitchFamily="2" charset="-78"/>
              </a:rPr>
              <a:t>می‌شود</a:t>
            </a:r>
            <a:r>
              <a:rPr lang="fa-IR" sz="2400" dirty="0">
                <a:cs typeface="B Nazanin" pitchFamily="2" charset="-78"/>
              </a:rPr>
              <a:t> که مواد آلی در طول موج­های متفاوتی جذب </a:t>
            </a:r>
            <a:r>
              <a:rPr lang="fa-IR" sz="2400" dirty="0" smtClean="0">
                <a:cs typeface="B Nazanin" pitchFamily="2" charset="-78"/>
              </a:rPr>
              <a:t>کنند.</a:t>
            </a:r>
          </a:p>
          <a:p>
            <a:pPr marL="0" indent="0" algn="r" rtl="1">
              <a:buNone/>
            </a:pPr>
            <a:r>
              <a:rPr lang="fa-IR" sz="2400" dirty="0" smtClean="0">
                <a:cs typeface="B Nazanin" pitchFamily="2" charset="-78"/>
              </a:rPr>
              <a:t>۵</a:t>
            </a:r>
            <a:r>
              <a:rPr lang="fa-IR" sz="2400" dirty="0">
                <a:cs typeface="B Nazanin" pitchFamily="2" charset="-78"/>
              </a:rPr>
              <a:t>. انعطاف پذیری مواد آلی مانند </a:t>
            </a:r>
            <a:r>
              <a:rPr lang="fa-IR" sz="2400" dirty="0" err="1">
                <a:cs typeface="B Nazanin" pitchFamily="2" charset="-78"/>
              </a:rPr>
              <a:t>پلیمرها</a:t>
            </a:r>
            <a:r>
              <a:rPr lang="fa-IR" sz="2400" dirty="0">
                <a:cs typeface="B Nazanin" pitchFamily="2" charset="-78"/>
              </a:rPr>
              <a:t> امکان ساخت سلول­های خورشیدی ای توسط این مواد را فراهم </a:t>
            </a:r>
            <a:r>
              <a:rPr lang="fa-IR" sz="2400" dirty="0" err="1">
                <a:cs typeface="B Nazanin" pitchFamily="2" charset="-78"/>
              </a:rPr>
              <a:t>می‌آورد</a:t>
            </a:r>
            <a:r>
              <a:rPr lang="fa-IR" sz="2400" dirty="0">
                <a:cs typeface="B Nazanin" pitchFamily="2" charset="-78"/>
              </a:rPr>
              <a:t> که به صورت سطوح منحنی وجود </a:t>
            </a:r>
            <a:r>
              <a:rPr lang="fa-IR" sz="2400" dirty="0" smtClean="0">
                <a:cs typeface="B Nazanin" pitchFamily="2" charset="-78"/>
              </a:rPr>
              <a:t>دارند.</a:t>
            </a:r>
          </a:p>
          <a:p>
            <a:pPr marL="0" indent="0" algn="r" rtl="1">
              <a:buNone/>
            </a:pPr>
            <a:r>
              <a:rPr lang="fa-IR" sz="2400" dirty="0" smtClean="0">
                <a:cs typeface="B Nazanin" pitchFamily="2" charset="-78"/>
              </a:rPr>
              <a:t>۶</a:t>
            </a:r>
            <a:r>
              <a:rPr lang="fa-IR" sz="2400" dirty="0">
                <a:cs typeface="B Nazanin" pitchFamily="2" charset="-78"/>
              </a:rPr>
              <a:t>. امکان تولید </a:t>
            </a:r>
            <a:r>
              <a:rPr lang="fa-IR" sz="2400" dirty="0" err="1">
                <a:cs typeface="B Nazanin" pitchFamily="2" charset="-78"/>
              </a:rPr>
              <a:t>لایه‌های</a:t>
            </a:r>
            <a:r>
              <a:rPr lang="fa-IR" sz="2400" dirty="0">
                <a:cs typeface="B Nazanin" pitchFamily="2" charset="-78"/>
              </a:rPr>
              <a:t> نازک با سطوح </a:t>
            </a:r>
            <a:r>
              <a:rPr lang="fa-IR" sz="2400" dirty="0" smtClean="0">
                <a:cs typeface="B Nazanin" pitchFamily="2" charset="-78"/>
              </a:rPr>
              <a:t>بزرگ را دارا هستند.</a:t>
            </a:r>
            <a:endParaRPr lang="en-US" sz="2400" dirty="0">
              <a:cs typeface="B Nazanin" pitchFamily="2" charset="-78"/>
            </a:endParaRPr>
          </a:p>
          <a:p>
            <a:pPr marL="0" indent="0" algn="r" rtl="1">
              <a:buNone/>
            </a:pPr>
            <a:r>
              <a:rPr lang="fa-IR" sz="2400" dirty="0">
                <a:cs typeface="B Nazanin" pitchFamily="2" charset="-78"/>
              </a:rPr>
              <a:t>۷. </a:t>
            </a:r>
            <a:r>
              <a:rPr lang="fa-IR" sz="2400" dirty="0" err="1">
                <a:cs typeface="B Nazanin" pitchFamily="2" charset="-78"/>
              </a:rPr>
              <a:t>برتری‌های</a:t>
            </a:r>
            <a:r>
              <a:rPr lang="fa-IR" sz="2400" dirty="0">
                <a:cs typeface="B Nazanin" pitchFamily="2" charset="-78"/>
              </a:rPr>
              <a:t> اقتصادی (قیمت ارزان تر) و زیست محیطی نسبت به مواد غیر </a:t>
            </a:r>
            <a:r>
              <a:rPr lang="fa-IR" sz="2400" dirty="0" smtClean="0">
                <a:cs typeface="B Nazanin" pitchFamily="2" charset="-78"/>
              </a:rPr>
              <a:t>آلی دارند.</a:t>
            </a:r>
            <a:endParaRPr lang="en-US" sz="2400" dirty="0">
              <a:cs typeface="B Nazanin" pitchFamily="2" charset="-78"/>
            </a:endParaRPr>
          </a:p>
          <a:p>
            <a:pPr marL="0" indent="0" algn="r" rtl="1">
              <a:buNone/>
            </a:pPr>
            <a:endParaRPr lang="en-US" sz="2200" dirty="0">
              <a:cs typeface="B Nazanin"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7"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6-22</a:t>
            </a:r>
            <a:endParaRPr lang="en-US" dirty="0">
              <a:cs typeface="B Nazanin" panose="00000400000000000000" pitchFamily="2" charset="-78"/>
            </a:endParaRPr>
          </a:p>
        </p:txBody>
      </p:sp>
    </p:spTree>
    <p:extLst>
      <p:ext uri="{BB962C8B-B14F-4D97-AF65-F5344CB8AC3E}">
        <p14:creationId xmlns:p14="http://schemas.microsoft.com/office/powerpoint/2010/main" val="397601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5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16632"/>
            <a:ext cx="8712968" cy="6555641"/>
          </a:xfrm>
          <a:prstGeom prst="rect">
            <a:avLst/>
          </a:prstGeom>
          <a:noFill/>
        </p:spPr>
        <p:txBody>
          <a:bodyPr wrap="square" rtlCol="0">
            <a:spAutoFit/>
          </a:bodyPr>
          <a:lstStyle/>
          <a:p>
            <a:pPr marL="571500" indent="-571500" algn="r" rtl="1">
              <a:buFont typeface="Arial" panose="020B0604020202020204" pitchFamily="34" charset="0"/>
              <a:buChar char="•"/>
            </a:pPr>
            <a:r>
              <a:rPr lang="fa-IR" sz="3600" dirty="0">
                <a:solidFill>
                  <a:schemeClr val="tx2"/>
                </a:solidFill>
                <a:latin typeface="Times New Roman" panose="02020603050405020304" pitchFamily="18" charset="0"/>
                <a:ea typeface="+mj-ea"/>
                <a:cs typeface="B Nazanin" panose="00000400000000000000" pitchFamily="2" charset="-78"/>
              </a:rPr>
              <a:t>ویژگی های مواد </a:t>
            </a:r>
            <a:r>
              <a:rPr lang="fa-IR" sz="3600" dirty="0" smtClean="0">
                <a:solidFill>
                  <a:schemeClr val="tx2"/>
                </a:solidFill>
                <a:latin typeface="Times New Roman" panose="02020603050405020304" pitchFamily="18" charset="0"/>
                <a:ea typeface="+mj-ea"/>
                <a:cs typeface="B Nazanin" panose="00000400000000000000" pitchFamily="2" charset="-78"/>
              </a:rPr>
              <a:t>آلی</a:t>
            </a:r>
            <a:endParaRPr lang="en-US" sz="3600" dirty="0" smtClean="0">
              <a:latin typeface="Times New Roman" panose="02020603050405020304" pitchFamily="18" charset="0"/>
              <a:cs typeface="B Nazanin" panose="00000400000000000000" pitchFamily="2" charset="-78"/>
            </a:endParaRPr>
          </a:p>
          <a:p>
            <a:pPr algn="r" rtl="1"/>
            <a:r>
              <a:rPr lang="fa-IR" sz="2400" dirty="0" smtClean="0">
                <a:latin typeface="Times New Roman" panose="02020603050405020304" pitchFamily="18" charset="0"/>
                <a:cs typeface="B Nazanin" panose="00000400000000000000" pitchFamily="2" charset="-78"/>
              </a:rPr>
              <a:t>ادوات </a:t>
            </a:r>
            <a:r>
              <a:rPr lang="fa-IR" sz="2400" dirty="0">
                <a:latin typeface="Times New Roman" panose="02020603050405020304" pitchFamily="18" charset="0"/>
                <a:cs typeface="B Nazanin" panose="00000400000000000000" pitchFamily="2" charset="-78"/>
              </a:rPr>
              <a:t>مبتنی بر مواد آلی به دلیل پیوندهای سست بین ملکولی در لایه های ایجاد شده از آنها، تا حد زیادی به لحاظ </a:t>
            </a:r>
            <a:r>
              <a:rPr lang="fa-IR" sz="2400" dirty="0" err="1">
                <a:latin typeface="Times New Roman" panose="02020603050405020304" pitchFamily="18" charset="0"/>
                <a:cs typeface="B Nazanin" panose="00000400000000000000" pitchFamily="2" charset="-78"/>
              </a:rPr>
              <a:t>مکانیکی،می</a:t>
            </a:r>
            <a:r>
              <a:rPr lang="fa-IR" sz="2400" dirty="0">
                <a:latin typeface="Times New Roman" panose="02020603050405020304" pitchFamily="18" charset="0"/>
                <a:cs typeface="B Nazanin" panose="00000400000000000000" pitchFamily="2" charset="-78"/>
              </a:rPr>
              <a:t> توانند انعطاف پذیر </a:t>
            </a:r>
            <a:r>
              <a:rPr lang="fa-IR" sz="2400" dirty="0" smtClean="0">
                <a:latin typeface="Times New Roman" panose="02020603050405020304" pitchFamily="18" charset="0"/>
                <a:cs typeface="B Nazanin" panose="00000400000000000000" pitchFamily="2" charset="-78"/>
              </a:rPr>
              <a:t>باشند. </a:t>
            </a:r>
            <a:r>
              <a:rPr lang="ar-SA" sz="2400" dirty="0" smtClean="0">
                <a:latin typeface="Times New Roman" panose="02020603050405020304" pitchFamily="18" charset="0"/>
                <a:cs typeface="B Nazanin" panose="00000400000000000000" pitchFamily="2" charset="-78"/>
              </a:rPr>
              <a:t>اساساً </a:t>
            </a:r>
            <a:r>
              <a:rPr lang="ar-SA" sz="2400" dirty="0">
                <a:latin typeface="Times New Roman" panose="02020603050405020304" pitchFamily="18" charset="0"/>
                <a:cs typeface="B Nazanin" panose="00000400000000000000" pitchFamily="2" charset="-78"/>
              </a:rPr>
              <a:t>خواص مواد نیمه هادی آلی ناشی از ویژگی های خاص اتم کربن است. خواص مهم اتم کربن عبارتند از:</a:t>
            </a:r>
            <a:endParaRPr lang="en-US" sz="2400" dirty="0">
              <a:latin typeface="Times New Roman" panose="02020603050405020304" pitchFamily="18" charset="0"/>
              <a:cs typeface="B Nazanin" panose="00000400000000000000" pitchFamily="2" charset="-78"/>
            </a:endParaRPr>
          </a:p>
          <a:p>
            <a:pPr lvl="0" algn="r" rtl="1"/>
            <a:r>
              <a:rPr lang="fa-IR" sz="2400" dirty="0" smtClean="0">
                <a:latin typeface="Times New Roman" panose="02020603050405020304" pitchFamily="18" charset="0"/>
                <a:cs typeface="B Nazanin" panose="00000400000000000000" pitchFamily="2" charset="-78"/>
              </a:rPr>
              <a:t>1. </a:t>
            </a:r>
            <a:r>
              <a:rPr lang="ar-SA" sz="2400" dirty="0" smtClean="0">
                <a:latin typeface="Times New Roman" panose="02020603050405020304" pitchFamily="18" charset="0"/>
                <a:cs typeface="B Nazanin" panose="00000400000000000000" pitchFamily="2" charset="-78"/>
              </a:rPr>
              <a:t>اتم </a:t>
            </a:r>
            <a:r>
              <a:rPr lang="ar-SA" sz="2400" dirty="0">
                <a:latin typeface="Times New Roman" panose="02020603050405020304" pitchFamily="18" charset="0"/>
                <a:cs typeface="B Nazanin" panose="00000400000000000000" pitchFamily="2" charset="-78"/>
              </a:rPr>
              <a:t>کربن در گروه چهارم با عدد اتمی پایین، اتم نسبتا کوچکی محسوب می گردد. این ویژگی اتم کربن، ازدحام فضایی در ملکول هایی که شامل اتم کربن هستند را کاهش می دهد و شکل­گیری ترکیبات مختلفی از مواد کربنی را ممکن می سازد.</a:t>
            </a:r>
            <a:endParaRPr lang="en-US" sz="2400" dirty="0">
              <a:latin typeface="Times New Roman" panose="02020603050405020304" pitchFamily="18" charset="0"/>
              <a:cs typeface="B Nazanin" panose="00000400000000000000" pitchFamily="2" charset="-78"/>
            </a:endParaRPr>
          </a:p>
          <a:p>
            <a:pPr lvl="0" algn="r" rtl="1"/>
            <a:r>
              <a:rPr lang="fa-IR" sz="2400" dirty="0" smtClean="0">
                <a:latin typeface="Times New Roman" panose="02020603050405020304" pitchFamily="18" charset="0"/>
                <a:cs typeface="B Nazanin" panose="00000400000000000000" pitchFamily="2" charset="-78"/>
              </a:rPr>
              <a:t>2. </a:t>
            </a:r>
            <a:r>
              <a:rPr lang="ar-SA" sz="2400" dirty="0" smtClean="0">
                <a:latin typeface="Times New Roman" panose="02020603050405020304" pitchFamily="18" charset="0"/>
                <a:cs typeface="B Nazanin" panose="00000400000000000000" pitchFamily="2" charset="-78"/>
              </a:rPr>
              <a:t>کربن </a:t>
            </a:r>
            <a:r>
              <a:rPr lang="ar-SA" sz="2400" dirty="0">
                <a:latin typeface="Times New Roman" panose="02020603050405020304" pitchFamily="18" charset="0"/>
                <a:cs typeface="B Nazanin" panose="00000400000000000000" pitchFamily="2" charset="-78"/>
              </a:rPr>
              <a:t>دارای الکترونگاتیویتی متوسطی است و امکان برقراری پیوندهای کوالانسی با مواد کربنی و غیره را دارد.</a:t>
            </a:r>
            <a:endParaRPr lang="en-US" sz="2400" dirty="0">
              <a:latin typeface="Times New Roman" panose="02020603050405020304" pitchFamily="18" charset="0"/>
              <a:cs typeface="B Nazanin" panose="00000400000000000000" pitchFamily="2" charset="-78"/>
            </a:endParaRPr>
          </a:p>
          <a:p>
            <a:pPr lvl="0" algn="r" rtl="1"/>
            <a:r>
              <a:rPr lang="fa-IR" sz="2400" dirty="0" smtClean="0">
                <a:latin typeface="Times New Roman" panose="02020603050405020304" pitchFamily="18" charset="0"/>
                <a:cs typeface="B Nazanin" panose="00000400000000000000" pitchFamily="2" charset="-78"/>
              </a:rPr>
              <a:t>3. </a:t>
            </a:r>
            <a:r>
              <a:rPr lang="ar-SA" sz="2400" dirty="0" smtClean="0">
                <a:latin typeface="Times New Roman" panose="02020603050405020304" pitchFamily="18" charset="0"/>
                <a:cs typeface="B Nazanin" panose="00000400000000000000" pitchFamily="2" charset="-78"/>
              </a:rPr>
              <a:t>با </a:t>
            </a:r>
            <a:r>
              <a:rPr lang="ar-SA" sz="2400" dirty="0">
                <a:latin typeface="Times New Roman" panose="02020603050405020304" pitchFamily="18" charset="0"/>
                <a:cs typeface="B Nazanin" panose="00000400000000000000" pitchFamily="2" charset="-78"/>
              </a:rPr>
              <a:t>توجه به محل اتم کربن در جدول، این اتم می تواند چهار پیوند داشته باشد که این ویژگی واکنش پذیری بالای اتم کربن را نشان می دهد که موجب تنوع ترکیبات کربنی می شود.</a:t>
            </a:r>
            <a:endParaRPr lang="en-US" sz="2400" dirty="0">
              <a:latin typeface="Times New Roman" panose="02020603050405020304" pitchFamily="18" charset="0"/>
              <a:cs typeface="B Nazanin" panose="00000400000000000000" pitchFamily="2" charset="-78"/>
            </a:endParaRPr>
          </a:p>
          <a:p>
            <a:pPr lvl="0" algn="r" rtl="1"/>
            <a:r>
              <a:rPr lang="fa-IR" sz="2400" dirty="0" smtClean="0">
                <a:latin typeface="Times New Roman" panose="02020603050405020304" pitchFamily="18" charset="0"/>
                <a:cs typeface="B Nazanin" panose="00000400000000000000" pitchFamily="2" charset="-78"/>
              </a:rPr>
              <a:t>4. </a:t>
            </a:r>
            <a:r>
              <a:rPr lang="ar-SA" sz="2400" dirty="0" smtClean="0">
                <a:latin typeface="Times New Roman" panose="02020603050405020304" pitchFamily="18" charset="0"/>
                <a:cs typeface="B Nazanin" panose="00000400000000000000" pitchFamily="2" charset="-78"/>
              </a:rPr>
              <a:t>مهمترین </a:t>
            </a:r>
            <a:r>
              <a:rPr lang="ar-SA" sz="2400" dirty="0">
                <a:latin typeface="Times New Roman" panose="02020603050405020304" pitchFamily="18" charset="0"/>
                <a:cs typeface="B Nazanin" panose="00000400000000000000" pitchFamily="2" charset="-78"/>
              </a:rPr>
              <a:t>ویژگی اتم کربن، قابلیت </a:t>
            </a:r>
            <a:r>
              <a:rPr lang="ar-SA" sz="2400" dirty="0" smtClean="0">
                <a:latin typeface="Times New Roman" panose="02020603050405020304" pitchFamily="18" charset="0"/>
                <a:cs typeface="B Nazanin" panose="00000400000000000000" pitchFamily="2" charset="-78"/>
              </a:rPr>
              <a:t>تشکیل</a:t>
            </a:r>
            <a:endParaRPr lang="fa-IR" sz="2400" dirty="0" smtClean="0">
              <a:latin typeface="Times New Roman" panose="02020603050405020304" pitchFamily="18" charset="0"/>
              <a:cs typeface="B Nazanin" panose="00000400000000000000" pitchFamily="2" charset="-78"/>
            </a:endParaRPr>
          </a:p>
          <a:p>
            <a:pPr lvl="0" algn="r" rtl="1"/>
            <a:r>
              <a:rPr lang="ar-SA" sz="2400" dirty="0" smtClean="0">
                <a:latin typeface="Times New Roman" panose="02020603050405020304" pitchFamily="18" charset="0"/>
                <a:cs typeface="B Nazanin" panose="00000400000000000000" pitchFamily="2" charset="-78"/>
              </a:rPr>
              <a:t>آرایش</a:t>
            </a:r>
            <a:r>
              <a:rPr lang="fa-IR" sz="2400" dirty="0" smtClean="0">
                <a:latin typeface="Times New Roman" panose="02020603050405020304" pitchFamily="18" charset="0"/>
                <a:cs typeface="B Nazanin" panose="00000400000000000000" pitchFamily="2" charset="-78"/>
              </a:rPr>
              <a:t> </a:t>
            </a:r>
            <a:r>
              <a:rPr lang="ar-SA" sz="2400" dirty="0" smtClean="0">
                <a:latin typeface="Times New Roman" panose="02020603050405020304" pitchFamily="18" charset="0"/>
                <a:cs typeface="B Nazanin" panose="00000400000000000000" pitchFamily="2" charset="-78"/>
              </a:rPr>
              <a:t>های </a:t>
            </a:r>
            <a:r>
              <a:rPr lang="ar-SA" sz="2400" dirty="0">
                <a:latin typeface="Times New Roman" panose="02020603050405020304" pitchFamily="18" charset="0"/>
                <a:cs typeface="B Nazanin" panose="00000400000000000000" pitchFamily="2" charset="-78"/>
              </a:rPr>
              <a:t>متفاوت اربیتال ترکیبی</a:t>
            </a:r>
            <a:r>
              <a:rPr lang="en-US" sz="2400" dirty="0">
                <a:latin typeface="Times New Roman" panose="02020603050405020304" pitchFamily="18" charset="0"/>
                <a:cs typeface="B Nazanin" panose="00000400000000000000" pitchFamily="2" charset="-78"/>
              </a:rPr>
              <a:t> S </a:t>
            </a:r>
            <a:r>
              <a:rPr lang="ar-SA" sz="2400" dirty="0">
                <a:latin typeface="Times New Roman" panose="02020603050405020304" pitchFamily="18" charset="0"/>
                <a:cs typeface="B Nazanin" panose="00000400000000000000" pitchFamily="2" charset="-78"/>
              </a:rPr>
              <a:t>و</a:t>
            </a:r>
            <a:r>
              <a:rPr lang="en-US" sz="2400" dirty="0">
                <a:latin typeface="Times New Roman" panose="02020603050405020304" pitchFamily="18" charset="0"/>
                <a:cs typeface="B Nazanin" panose="00000400000000000000" pitchFamily="2" charset="-78"/>
              </a:rPr>
              <a:t> P </a:t>
            </a:r>
            <a:r>
              <a:rPr lang="ar-SA" sz="2400" dirty="0" smtClean="0">
                <a:latin typeface="Times New Roman" panose="02020603050405020304" pitchFamily="18" charset="0"/>
                <a:cs typeface="B Nazanin" panose="00000400000000000000" pitchFamily="2" charset="-78"/>
              </a:rPr>
              <a:t>است.</a:t>
            </a:r>
            <a:endParaRPr lang="fa-IR" sz="2400" dirty="0" smtClean="0">
              <a:latin typeface="Times New Roman" panose="02020603050405020304" pitchFamily="18" charset="0"/>
              <a:cs typeface="B Nazanin" panose="00000400000000000000" pitchFamily="2" charset="-78"/>
            </a:endParaRPr>
          </a:p>
          <a:p>
            <a:pPr lvl="0" algn="r" rtl="1"/>
            <a:r>
              <a:rPr lang="ar-SA" sz="2400" dirty="0" smtClean="0">
                <a:latin typeface="Times New Roman" panose="02020603050405020304" pitchFamily="18" charset="0"/>
                <a:cs typeface="B Nazanin" panose="00000400000000000000" pitchFamily="2" charset="-78"/>
              </a:rPr>
              <a:t>اتم </a:t>
            </a:r>
            <a:r>
              <a:rPr lang="ar-SA" sz="2400" dirty="0">
                <a:latin typeface="Times New Roman" panose="02020603050405020304" pitchFamily="18" charset="0"/>
                <a:cs typeface="B Nazanin" panose="00000400000000000000" pitchFamily="2" charset="-78"/>
              </a:rPr>
              <a:t>کربن می تواند اربیتال ترکیبی</a:t>
            </a:r>
            <a:r>
              <a:rPr lang="en-US" sz="2400" dirty="0">
                <a:latin typeface="Times New Roman" panose="02020603050405020304" pitchFamily="18" charset="0"/>
                <a:cs typeface="B Nazanin" panose="00000400000000000000" pitchFamily="2" charset="-78"/>
              </a:rPr>
              <a:t>SP</a:t>
            </a:r>
            <a:r>
              <a:rPr lang="ar-SA" sz="2400" dirty="0">
                <a:latin typeface="Times New Roman" panose="02020603050405020304" pitchFamily="18" charset="0"/>
                <a:cs typeface="B Nazanin" panose="00000400000000000000" pitchFamily="2" charset="-78"/>
              </a:rPr>
              <a:t>و</a:t>
            </a:r>
            <a:r>
              <a:rPr lang="en-US" sz="2400" dirty="0">
                <a:latin typeface="Times New Roman" panose="02020603050405020304" pitchFamily="18" charset="0"/>
                <a:cs typeface="B Nazanin" panose="00000400000000000000" pitchFamily="2" charset="-78"/>
              </a:rPr>
              <a:t>SP</a:t>
            </a:r>
            <a:r>
              <a:rPr lang="en-US" sz="2400" baseline="30000" dirty="0">
                <a:latin typeface="Times New Roman" panose="02020603050405020304" pitchFamily="18" charset="0"/>
                <a:cs typeface="B Nazanin" panose="00000400000000000000" pitchFamily="2" charset="-78"/>
              </a:rPr>
              <a:t>2</a:t>
            </a:r>
            <a:r>
              <a:rPr lang="ar-SA" sz="2400" dirty="0">
                <a:latin typeface="Times New Roman" panose="02020603050405020304" pitchFamily="18" charset="0"/>
                <a:cs typeface="B Nazanin" panose="00000400000000000000" pitchFamily="2" charset="-78"/>
              </a:rPr>
              <a:t>و</a:t>
            </a:r>
            <a:r>
              <a:rPr lang="en-US" sz="2400" dirty="0">
                <a:latin typeface="Times New Roman" panose="02020603050405020304" pitchFamily="18" charset="0"/>
                <a:cs typeface="B Nazanin" panose="00000400000000000000" pitchFamily="2" charset="-78"/>
              </a:rPr>
              <a:t>SP</a:t>
            </a:r>
            <a:r>
              <a:rPr lang="en-US" sz="2400" baseline="30000" dirty="0">
                <a:latin typeface="Times New Roman" panose="02020603050405020304" pitchFamily="18" charset="0"/>
                <a:cs typeface="B Nazanin" panose="00000400000000000000" pitchFamily="2" charset="-78"/>
              </a:rPr>
              <a:t>3</a:t>
            </a:r>
            <a:r>
              <a:rPr lang="en-US" sz="2400" dirty="0">
                <a:latin typeface="Times New Roman" panose="02020603050405020304" pitchFamily="18" charset="0"/>
                <a:cs typeface="B Nazanin" panose="00000400000000000000" pitchFamily="2" charset="-78"/>
              </a:rPr>
              <a:t> </a:t>
            </a:r>
            <a:endParaRPr lang="fa-IR" sz="2400" dirty="0" smtClean="0">
              <a:latin typeface="Times New Roman" panose="02020603050405020304" pitchFamily="18" charset="0"/>
              <a:cs typeface="B Nazanin" panose="00000400000000000000" pitchFamily="2" charset="-78"/>
            </a:endParaRPr>
          </a:p>
          <a:p>
            <a:pPr lvl="0" algn="r" rtl="1"/>
            <a:r>
              <a:rPr lang="ar-SA" sz="2400" dirty="0" smtClean="0">
                <a:latin typeface="Times New Roman" panose="02020603050405020304" pitchFamily="18" charset="0"/>
                <a:cs typeface="B Nazanin" panose="00000400000000000000" pitchFamily="2" charset="-78"/>
              </a:rPr>
              <a:t>را </a:t>
            </a:r>
            <a:r>
              <a:rPr lang="ar-SA" sz="2400" dirty="0">
                <a:latin typeface="Times New Roman" panose="02020603050405020304" pitchFamily="18" charset="0"/>
                <a:cs typeface="B Nazanin" panose="00000400000000000000" pitchFamily="2" charset="-78"/>
              </a:rPr>
              <a:t>در پیوندهای خود داشته باشد که در شکل </a:t>
            </a:r>
            <a:r>
              <a:rPr lang="ar-SA" sz="2400" dirty="0" smtClean="0">
                <a:latin typeface="Times New Roman" panose="02020603050405020304" pitchFamily="18" charset="0"/>
                <a:cs typeface="B Nazanin" panose="00000400000000000000" pitchFamily="2" charset="-78"/>
              </a:rPr>
              <a:t>نشان</a:t>
            </a:r>
            <a:endParaRPr lang="fa-IR" sz="2400" dirty="0" smtClean="0">
              <a:latin typeface="Times New Roman" panose="02020603050405020304" pitchFamily="18" charset="0"/>
              <a:cs typeface="B Nazanin" panose="00000400000000000000" pitchFamily="2" charset="-78"/>
            </a:endParaRPr>
          </a:p>
          <a:p>
            <a:pPr lvl="0" algn="r" rtl="1"/>
            <a:r>
              <a:rPr lang="ar-SA" sz="2400" dirty="0" smtClean="0">
                <a:latin typeface="Times New Roman" panose="02020603050405020304" pitchFamily="18" charset="0"/>
                <a:cs typeface="B Nazanin" panose="00000400000000000000" pitchFamily="2" charset="-78"/>
              </a:rPr>
              <a:t> </a:t>
            </a:r>
            <a:r>
              <a:rPr lang="ar-SA" sz="2400" dirty="0">
                <a:latin typeface="Times New Roman" panose="02020603050405020304" pitchFamily="18" charset="0"/>
                <a:cs typeface="B Nazanin" panose="00000400000000000000" pitchFamily="2" charset="-78"/>
              </a:rPr>
              <a:t>داده شده است</a:t>
            </a:r>
            <a:r>
              <a:rPr lang="ar-SA" sz="2400" dirty="0" smtClean="0">
                <a:latin typeface="Times New Roman" panose="02020603050405020304" pitchFamily="18" charset="0"/>
                <a:cs typeface="B Nazanin" panose="00000400000000000000" pitchFamily="2" charset="-78"/>
              </a:rPr>
              <a:t>.</a:t>
            </a:r>
            <a:endParaRPr lang="en-US" sz="2400" dirty="0">
              <a:latin typeface="Times New Roman" panose="02020603050405020304" pitchFamily="18" charset="0"/>
              <a:cs typeface="B Nazanin" panose="00000400000000000000" pitchFamily="2" charset="-78"/>
            </a:endParaRPr>
          </a:p>
        </p:txBody>
      </p:sp>
      <p:pic>
        <p:nvPicPr>
          <p:cNvPr id="6" name="Picture 5" descr="filereader.php?p1=main_14dba61b399baabd2"/>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65104"/>
            <a:ext cx="3714750" cy="1805354"/>
          </a:xfrm>
          <a:prstGeom prst="rect">
            <a:avLst/>
          </a:prstGeom>
          <a:noFill/>
          <a:ln>
            <a:noFill/>
          </a:ln>
        </p:spPr>
      </p:pic>
      <p:sp>
        <p:nvSpPr>
          <p:cNvPr id="8"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7-22</a:t>
            </a:r>
            <a:endParaRPr lang="en-US" dirty="0">
              <a:cs typeface="B Nazanin" panose="00000400000000000000" pitchFamily="2" charset="-78"/>
            </a:endParaRPr>
          </a:p>
        </p:txBody>
      </p:sp>
    </p:spTree>
    <p:extLst>
      <p:ext uri="{BB962C8B-B14F-4D97-AF65-F5344CB8AC3E}">
        <p14:creationId xmlns:p14="http://schemas.microsoft.com/office/powerpoint/2010/main" val="90690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692696"/>
            <a:ext cx="184731" cy="369332"/>
          </a:xfrm>
          <a:prstGeom prst="rect">
            <a:avLst/>
          </a:prstGeom>
          <a:noFill/>
        </p:spPr>
        <p:txBody>
          <a:bodyPr wrap="none" rtlCol="0">
            <a:spAutoFit/>
          </a:bodyPr>
          <a:lstStyle/>
          <a:p>
            <a:endParaRPr lang="en-US" dirty="0"/>
          </a:p>
        </p:txBody>
      </p:sp>
      <p:sp>
        <p:nvSpPr>
          <p:cNvPr id="7" name="TextBox 6"/>
          <p:cNvSpPr txBox="1"/>
          <p:nvPr/>
        </p:nvSpPr>
        <p:spPr>
          <a:xfrm>
            <a:off x="655080" y="439603"/>
            <a:ext cx="8320519" cy="5755422"/>
          </a:xfrm>
          <a:prstGeom prst="rect">
            <a:avLst/>
          </a:prstGeom>
          <a:noFill/>
        </p:spPr>
        <p:txBody>
          <a:bodyPr wrap="square" rtlCol="0">
            <a:spAutoFit/>
          </a:bodyPr>
          <a:lstStyle/>
          <a:p>
            <a:pPr marL="342900" indent="-342900" algn="r" rtl="1">
              <a:buFont typeface="Arial" panose="020B0604020202020204" pitchFamily="34" charset="0"/>
              <a:buChar char="•"/>
            </a:pPr>
            <a:r>
              <a:rPr lang="fa-IR" sz="3200" dirty="0" smtClean="0">
                <a:solidFill>
                  <a:schemeClr val="accent1">
                    <a:lumMod val="75000"/>
                  </a:schemeClr>
                </a:solidFill>
                <a:cs typeface="B Nazanin" panose="00000400000000000000" pitchFamily="2" charset="-78"/>
              </a:rPr>
              <a:t>اجزای تشکیل دهنده </a:t>
            </a:r>
            <a:r>
              <a:rPr lang="en-US" sz="3200" dirty="0" smtClean="0">
                <a:solidFill>
                  <a:schemeClr val="accent1">
                    <a:lumMod val="75000"/>
                  </a:schemeClr>
                </a:solidFill>
                <a:cs typeface="B Nazanin" panose="00000400000000000000" pitchFamily="2" charset="-78"/>
              </a:rPr>
              <a:t>OLED</a:t>
            </a:r>
            <a:endParaRPr lang="fa-IR" sz="3200" dirty="0" smtClean="0">
              <a:solidFill>
                <a:schemeClr val="accent1">
                  <a:lumMod val="75000"/>
                </a:schemeClr>
              </a:solidFill>
              <a:cs typeface="B Nazanin" panose="00000400000000000000" pitchFamily="2" charset="-78"/>
            </a:endParaRPr>
          </a:p>
          <a:p>
            <a:pPr algn="r" rtl="1"/>
            <a:endParaRPr lang="fa-IR" sz="2400" dirty="0" smtClean="0">
              <a:cs typeface="B Nazanin" panose="00000400000000000000" pitchFamily="2" charset="-78"/>
            </a:endParaRPr>
          </a:p>
          <a:p>
            <a:pPr algn="r" rtl="1"/>
            <a:r>
              <a:rPr lang="en-US" sz="2400" dirty="0" smtClean="0">
                <a:cs typeface="B Nazanin" panose="00000400000000000000" pitchFamily="2" charset="-78"/>
              </a:rPr>
              <a:t>OLED</a:t>
            </a:r>
            <a:r>
              <a:rPr lang="ar-SA" sz="2400" dirty="0" smtClean="0">
                <a:cs typeface="B Nazanin" panose="00000400000000000000" pitchFamily="2" charset="-78"/>
              </a:rPr>
              <a:t> </a:t>
            </a:r>
            <a:r>
              <a:rPr lang="ar-SA" sz="2400" dirty="0">
                <a:cs typeface="B Nazanin" panose="00000400000000000000" pitchFamily="2" charset="-78"/>
              </a:rPr>
              <a:t>از لايه‌هاي زير تشکيل </a:t>
            </a:r>
            <a:r>
              <a:rPr lang="ar-SA" sz="2400" dirty="0" smtClean="0">
                <a:cs typeface="B Nazanin" panose="00000400000000000000" pitchFamily="2" charset="-78"/>
              </a:rPr>
              <a:t>مي‌شود</a:t>
            </a:r>
            <a:r>
              <a:rPr lang="fa-IR" sz="2400" dirty="0" smtClean="0">
                <a:cs typeface="B Nazanin" panose="00000400000000000000" pitchFamily="2" charset="-78"/>
              </a:rPr>
              <a:t>:</a:t>
            </a:r>
          </a:p>
          <a:p>
            <a:pPr marL="342900" indent="-342900" algn="r" rtl="1">
              <a:buFont typeface="Wingdings" panose="05000000000000000000" pitchFamily="2" charset="2"/>
              <a:buChar char="Ø"/>
            </a:pPr>
            <a:r>
              <a:rPr lang="ar-SA" sz="2400" dirty="0" smtClean="0">
                <a:cs typeface="B Nazanin" panose="00000400000000000000" pitchFamily="2" charset="-78"/>
              </a:rPr>
              <a:t>لایه محافظ</a:t>
            </a:r>
            <a:endParaRPr lang="fa-IR" sz="2400" dirty="0" smtClean="0">
              <a:cs typeface="B Nazanin" panose="00000400000000000000" pitchFamily="2" charset="-78"/>
            </a:endParaRPr>
          </a:p>
          <a:p>
            <a:pPr marL="342900" indent="-342900" algn="r" rtl="1">
              <a:buFont typeface="Wingdings" panose="05000000000000000000" pitchFamily="2" charset="2"/>
              <a:buChar char="Ø"/>
            </a:pPr>
            <a:r>
              <a:rPr lang="ar-SA" sz="2400" dirty="0" smtClean="0">
                <a:cs typeface="B Nazanin" panose="00000400000000000000" pitchFamily="2" charset="-78"/>
              </a:rPr>
              <a:t>آند</a:t>
            </a:r>
            <a:r>
              <a:rPr lang="ar-SA" sz="2400" dirty="0">
                <a:cs typeface="B Nazanin" panose="00000400000000000000" pitchFamily="2" charset="-78"/>
              </a:rPr>
              <a:t>: ترمينال منفي گسيل </a:t>
            </a:r>
            <a:r>
              <a:rPr lang="ar-SA" sz="2400" dirty="0" smtClean="0">
                <a:cs typeface="B Nazanin" panose="00000400000000000000" pitchFamily="2" charset="-78"/>
              </a:rPr>
              <a:t>الکترون</a:t>
            </a:r>
            <a:endParaRPr lang="fa-IR" sz="2400" dirty="0" smtClean="0">
              <a:cs typeface="B Nazanin" panose="00000400000000000000" pitchFamily="2" charset="-78"/>
            </a:endParaRPr>
          </a:p>
          <a:p>
            <a:pPr marL="342900" indent="-342900" algn="r" rtl="1">
              <a:buFont typeface="Wingdings" panose="05000000000000000000" pitchFamily="2" charset="2"/>
              <a:buChar char="Ø"/>
            </a:pPr>
            <a:r>
              <a:rPr lang="fa-IR" sz="2400" dirty="0">
                <a:cs typeface="B Nazanin" panose="00000400000000000000" pitchFamily="2" charset="-78"/>
              </a:rPr>
              <a:t>ل</a:t>
            </a:r>
            <a:r>
              <a:rPr lang="ar-SA" sz="2400" dirty="0" smtClean="0">
                <a:cs typeface="B Nazanin" panose="00000400000000000000" pitchFamily="2" charset="-78"/>
              </a:rPr>
              <a:t>ايه </a:t>
            </a:r>
            <a:r>
              <a:rPr lang="ar-SA" sz="2400" dirty="0">
                <a:cs typeface="B Nazanin" panose="00000400000000000000" pitchFamily="2" charset="-78"/>
              </a:rPr>
              <a:t>ارگانيک: اين لايه از دو لايه رسانا و </a:t>
            </a:r>
            <a:endParaRPr lang="fa-IR" sz="2400" dirty="0" smtClean="0">
              <a:cs typeface="B Nazanin" panose="00000400000000000000" pitchFamily="2" charset="-78"/>
            </a:endParaRPr>
          </a:p>
          <a:p>
            <a:pPr algn="r" rtl="1"/>
            <a:r>
              <a:rPr lang="ar-SA" sz="2400" dirty="0" smtClean="0">
                <a:cs typeface="B Nazanin" panose="00000400000000000000" pitchFamily="2" charset="-78"/>
              </a:rPr>
              <a:t>گسيل </a:t>
            </a:r>
            <a:r>
              <a:rPr lang="ar-SA" sz="2400" dirty="0">
                <a:cs typeface="B Nazanin" panose="00000400000000000000" pitchFamily="2" charset="-78"/>
              </a:rPr>
              <a:t>کننده تشکيل شده </a:t>
            </a:r>
            <a:r>
              <a:rPr lang="ar-SA" sz="2400" dirty="0" smtClean="0">
                <a:cs typeface="B Nazanin" panose="00000400000000000000" pitchFamily="2" charset="-78"/>
              </a:rPr>
              <a:t>‌است.</a:t>
            </a:r>
            <a:endParaRPr lang="fa-IR" sz="2400" dirty="0" smtClean="0">
              <a:cs typeface="B Nazanin" panose="00000400000000000000" pitchFamily="2" charset="-78"/>
            </a:endParaRPr>
          </a:p>
          <a:p>
            <a:pPr marL="342900" indent="-342900" algn="r" rtl="1">
              <a:buFont typeface="Wingdings" panose="05000000000000000000" pitchFamily="2" charset="2"/>
              <a:buChar char="Ø"/>
            </a:pPr>
            <a:r>
              <a:rPr lang="ar-SA" sz="2400" dirty="0" smtClean="0">
                <a:cs typeface="B Nazanin" panose="00000400000000000000" pitchFamily="2" charset="-78"/>
              </a:rPr>
              <a:t>کاتد</a:t>
            </a:r>
            <a:r>
              <a:rPr lang="ar-SA" sz="2400" dirty="0">
                <a:cs typeface="B Nazanin" panose="00000400000000000000" pitchFamily="2" charset="-78"/>
              </a:rPr>
              <a:t>: ترمينال مثبت گسيل </a:t>
            </a:r>
            <a:r>
              <a:rPr lang="ar-SA" sz="2400" dirty="0" smtClean="0">
                <a:cs typeface="B Nazanin" panose="00000400000000000000" pitchFamily="2" charset="-78"/>
              </a:rPr>
              <a:t>الکترون</a:t>
            </a:r>
            <a:r>
              <a:rPr lang="fa-IR" sz="2400" dirty="0" smtClean="0">
                <a:cs typeface="B Nazanin" panose="00000400000000000000" pitchFamily="2" charset="-78"/>
              </a:rPr>
              <a:t> که از </a:t>
            </a:r>
          </a:p>
          <a:p>
            <a:pPr algn="r" rtl="1"/>
            <a:r>
              <a:rPr lang="fa-IR" sz="2400" dirty="0" smtClean="0">
                <a:cs typeface="B Nazanin" panose="00000400000000000000" pitchFamily="2" charset="-78"/>
              </a:rPr>
              <a:t>موادی مانند </a:t>
            </a:r>
            <a:r>
              <a:rPr lang="ar-SA" sz="2400" dirty="0" smtClean="0">
                <a:cs typeface="B Nazanin" panose="00000400000000000000" pitchFamily="2" charset="-78"/>
              </a:rPr>
              <a:t>آلياژهاي </a:t>
            </a:r>
            <a:r>
              <a:rPr lang="ar-SA" sz="2400" dirty="0">
                <a:cs typeface="B Nazanin" panose="00000400000000000000" pitchFamily="2" charset="-78"/>
              </a:rPr>
              <a:t>كلسيم، آلومينيوم، </a:t>
            </a:r>
            <a:endParaRPr lang="fa-IR" sz="2400" dirty="0" smtClean="0">
              <a:cs typeface="B Nazanin" panose="00000400000000000000" pitchFamily="2" charset="-78"/>
            </a:endParaRPr>
          </a:p>
          <a:p>
            <a:pPr algn="r" rtl="1"/>
            <a:r>
              <a:rPr lang="ar-SA" sz="2400" dirty="0" smtClean="0">
                <a:cs typeface="B Nazanin" panose="00000400000000000000" pitchFamily="2" charset="-78"/>
              </a:rPr>
              <a:t>باريوم </a:t>
            </a:r>
            <a:r>
              <a:rPr lang="ar-SA" sz="2400" dirty="0">
                <a:cs typeface="B Nazanin" panose="00000400000000000000" pitchFamily="2" charset="-78"/>
              </a:rPr>
              <a:t>يا منيزيوم-نقره كه در خلاء بخار </a:t>
            </a:r>
            <a:endParaRPr lang="fa-IR" sz="2400" dirty="0" smtClean="0">
              <a:cs typeface="B Nazanin" panose="00000400000000000000" pitchFamily="2" charset="-78"/>
            </a:endParaRPr>
          </a:p>
          <a:p>
            <a:pPr algn="r" rtl="1"/>
            <a:r>
              <a:rPr lang="ar-SA" sz="2400" dirty="0" smtClean="0">
                <a:cs typeface="B Nazanin" panose="00000400000000000000" pitchFamily="2" charset="-78"/>
              </a:rPr>
              <a:t>مي شوند</a:t>
            </a:r>
            <a:r>
              <a:rPr lang="fa-IR" sz="2400" dirty="0" smtClean="0">
                <a:cs typeface="B Nazanin" panose="00000400000000000000" pitchFamily="2" charset="-78"/>
              </a:rPr>
              <a:t>، درست می شود.</a:t>
            </a:r>
            <a:endParaRPr lang="en-US" sz="2400" dirty="0" smtClean="0">
              <a:cs typeface="B Nazanin" panose="00000400000000000000" pitchFamily="2" charset="-78"/>
            </a:endParaRPr>
          </a:p>
          <a:p>
            <a:pPr algn="r" rtl="1"/>
            <a:r>
              <a:rPr lang="fa-IR" sz="2400" dirty="0">
                <a:cs typeface="B Nazanin" panose="00000400000000000000" pitchFamily="2" charset="-78"/>
              </a:rPr>
              <a:t>بین لایه های </a:t>
            </a:r>
            <a:r>
              <a:rPr lang="en-US" sz="2400" dirty="0">
                <a:cs typeface="B Nazanin" panose="00000400000000000000" pitchFamily="2" charset="-78"/>
              </a:rPr>
              <a:t>ITO</a:t>
            </a:r>
            <a:r>
              <a:rPr lang="fa-IR" sz="2400" dirty="0">
                <a:cs typeface="B Nazanin" panose="00000400000000000000" pitchFamily="2" charset="-78"/>
              </a:rPr>
              <a:t> و </a:t>
            </a:r>
            <a:r>
              <a:rPr lang="en-US" sz="2400" dirty="0">
                <a:cs typeface="B Nazanin" panose="00000400000000000000" pitchFamily="2" charset="-78"/>
              </a:rPr>
              <a:t>HTL </a:t>
            </a:r>
            <a:r>
              <a:rPr lang="ar-SA" sz="2400" dirty="0">
                <a:cs typeface="B Nazanin" panose="00000400000000000000" pitchFamily="2" charset="-78"/>
              </a:rPr>
              <a:t>بسته به </a:t>
            </a:r>
            <a:r>
              <a:rPr lang="ar-SA" sz="2400" dirty="0" smtClean="0">
                <a:cs typeface="B Nazanin" panose="00000400000000000000" pitchFamily="2" charset="-78"/>
              </a:rPr>
              <a:t>نوع</a:t>
            </a:r>
            <a:endParaRPr lang="fa-IR" sz="2400" dirty="0" smtClean="0">
              <a:cs typeface="B Nazanin" panose="00000400000000000000" pitchFamily="2" charset="-78"/>
            </a:endParaRPr>
          </a:p>
          <a:p>
            <a:pPr algn="r" rtl="1"/>
            <a:r>
              <a:rPr lang="ar-SA" sz="2400" dirty="0" smtClean="0">
                <a:cs typeface="B Nazanin" panose="00000400000000000000" pitchFamily="2" charset="-78"/>
              </a:rPr>
              <a:t> </a:t>
            </a:r>
            <a:r>
              <a:rPr lang="ar-SA" sz="2400" dirty="0">
                <a:cs typeface="B Nazanin" panose="00000400000000000000" pitchFamily="2" charset="-78"/>
              </a:rPr>
              <a:t>روش توليد</a:t>
            </a:r>
            <a:r>
              <a:rPr lang="fa-IR" sz="2400" dirty="0">
                <a:cs typeface="B Nazanin" panose="00000400000000000000" pitchFamily="2" charset="-78"/>
              </a:rPr>
              <a:t>،</a:t>
            </a:r>
            <a:r>
              <a:rPr lang="ar-SA" sz="2400" dirty="0">
                <a:cs typeface="B Nazanin" panose="00000400000000000000" pitchFamily="2" charset="-78"/>
              </a:rPr>
              <a:t> اغلب يك لايه از پليمرهاي </a:t>
            </a:r>
            <a:endParaRPr lang="fa-IR" sz="2400" dirty="0" smtClean="0">
              <a:cs typeface="B Nazanin" panose="00000400000000000000" pitchFamily="2" charset="-78"/>
            </a:endParaRPr>
          </a:p>
          <a:p>
            <a:pPr algn="r" rtl="1"/>
            <a:r>
              <a:rPr lang="ar-SA" sz="2400" dirty="0" smtClean="0">
                <a:cs typeface="B Nazanin" panose="00000400000000000000" pitchFamily="2" charset="-78"/>
              </a:rPr>
              <a:t>مختلف </a:t>
            </a:r>
            <a:r>
              <a:rPr lang="ar-SA" sz="2400" dirty="0">
                <a:cs typeface="B Nazanin" panose="00000400000000000000" pitchFamily="2" charset="-78"/>
              </a:rPr>
              <a:t>به منظور كاهش مقاومت تزريق </a:t>
            </a:r>
            <a:endParaRPr lang="fa-IR" sz="2400" dirty="0" smtClean="0">
              <a:cs typeface="B Nazanin" panose="00000400000000000000" pitchFamily="2" charset="-78"/>
            </a:endParaRPr>
          </a:p>
          <a:p>
            <a:pPr algn="r" rtl="1"/>
            <a:r>
              <a:rPr lang="ar-SA" sz="2400" dirty="0" smtClean="0">
                <a:cs typeface="B Nazanin" panose="00000400000000000000" pitchFamily="2" charset="-78"/>
              </a:rPr>
              <a:t>براي</a:t>
            </a:r>
            <a:r>
              <a:rPr lang="fa-IR" sz="2400" dirty="0" smtClean="0">
                <a:cs typeface="B Nazanin" panose="00000400000000000000" pitchFamily="2" charset="-78"/>
              </a:rPr>
              <a:t> </a:t>
            </a:r>
            <a:r>
              <a:rPr lang="ar-SA" sz="2400" dirty="0" smtClean="0">
                <a:cs typeface="B Nazanin" panose="00000400000000000000" pitchFamily="2" charset="-78"/>
              </a:rPr>
              <a:t>حفره </a:t>
            </a:r>
            <a:r>
              <a:rPr lang="ar-SA" sz="2400" dirty="0">
                <a:cs typeface="B Nazanin" panose="00000400000000000000" pitchFamily="2" charset="-78"/>
              </a:rPr>
              <a:t>ها قرار مي گيرد و از انتشار اينديوم جلوگيري مي كند.</a:t>
            </a:r>
            <a:endParaRPr lang="en-US" sz="2400" dirty="0">
              <a:cs typeface="B Nazanin" panose="00000400000000000000" pitchFamily="2" charset="-78"/>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51520" y="860222"/>
            <a:ext cx="4464496" cy="4296970"/>
          </a:xfrm>
          <a:prstGeom prst="rect">
            <a:avLst/>
          </a:prstGeom>
          <a:noFill/>
          <a:ln>
            <a:noFill/>
          </a:ln>
        </p:spPr>
      </p:pic>
      <p:sp>
        <p:nvSpPr>
          <p:cNvPr id="9" name="TextBox 8"/>
          <p:cNvSpPr txBox="1"/>
          <p:nvPr/>
        </p:nvSpPr>
        <p:spPr>
          <a:xfrm>
            <a:off x="1043608" y="5145673"/>
            <a:ext cx="2488182" cy="369332"/>
          </a:xfrm>
          <a:prstGeom prst="rect">
            <a:avLst/>
          </a:prstGeom>
          <a:noFill/>
        </p:spPr>
        <p:txBody>
          <a:bodyPr wrap="none" rtlCol="0">
            <a:spAutoFit/>
          </a:bodyPr>
          <a:lstStyle/>
          <a:p>
            <a:pPr algn="r" rtl="1"/>
            <a:r>
              <a:rPr lang="ar-SA" dirty="0">
                <a:cs typeface="B Nazanin" panose="00000400000000000000" pitchFamily="2" charset="-78"/>
              </a:rPr>
              <a:t>لایه های تشکیل دهنده </a:t>
            </a:r>
            <a:r>
              <a:rPr lang="en-US" dirty="0">
                <a:cs typeface="B Nazanin" panose="00000400000000000000" pitchFamily="2" charset="-78"/>
              </a:rPr>
              <a:t>OLED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9632" cy="879206"/>
          </a:xfrm>
          <a:prstGeom prst="rect">
            <a:avLst/>
          </a:prstGeom>
        </p:spPr>
      </p:pic>
      <p:sp>
        <p:nvSpPr>
          <p:cNvPr id="12" name="Footer Placeholder 3"/>
          <p:cNvSpPr>
            <a:spLocks noGrp="1"/>
          </p:cNvSpPr>
          <p:nvPr>
            <p:ph type="ftr" sz="quarter" idx="11"/>
          </p:nvPr>
        </p:nvSpPr>
        <p:spPr>
          <a:xfrm>
            <a:off x="179512" y="6350000"/>
            <a:ext cx="936104" cy="365125"/>
          </a:xfrm>
        </p:spPr>
        <p:txBody>
          <a:bodyPr/>
          <a:lstStyle/>
          <a:p>
            <a:pPr algn="ctr"/>
            <a:r>
              <a:rPr lang="fa-IR" sz="2400" dirty="0" smtClean="0">
                <a:cs typeface="B Nazanin" panose="00000400000000000000" pitchFamily="2" charset="-78"/>
              </a:rPr>
              <a:t>8-22</a:t>
            </a:r>
            <a:endParaRPr lang="en-US" dirty="0">
              <a:cs typeface="B Nazanin" panose="00000400000000000000" pitchFamily="2" charset="-78"/>
            </a:endParaRPr>
          </a:p>
        </p:txBody>
      </p:sp>
    </p:spTree>
    <p:extLst>
      <p:ext uri="{BB962C8B-B14F-4D97-AF65-F5344CB8AC3E}">
        <p14:creationId xmlns:p14="http://schemas.microsoft.com/office/powerpoint/2010/main" val="33535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down)">
                                      <p:cBhvr>
                                        <p:cTn id="21" dur="500"/>
                                        <p:tgtEl>
                                          <p:spTgt spid="7">
                                            <p:txEl>
                                              <p:pRg st="4" end="4"/>
                                            </p:txEl>
                                          </p:spTgt>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wipe(down)">
                                      <p:cBhvr>
                                        <p:cTn id="25" dur="500"/>
                                        <p:tgtEl>
                                          <p:spTgt spid="7">
                                            <p:txEl>
                                              <p:pRg st="5" end="5"/>
                                            </p:txEl>
                                          </p:spTgt>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wipe(down)">
                                      <p:cBhvr>
                                        <p:cTn id="29" dur="500"/>
                                        <p:tgtEl>
                                          <p:spTgt spid="7">
                                            <p:txEl>
                                              <p:pRg st="6" end="6"/>
                                            </p:txEl>
                                          </p:spTgt>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wipe(down)">
                                      <p:cBhvr>
                                        <p:cTn id="33" dur="500"/>
                                        <p:tgtEl>
                                          <p:spTgt spid="7">
                                            <p:txEl>
                                              <p:pRg st="7" end="7"/>
                                            </p:txEl>
                                          </p:spTgt>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wipe(down)">
                                      <p:cBhvr>
                                        <p:cTn id="37" dur="500"/>
                                        <p:tgtEl>
                                          <p:spTgt spid="7">
                                            <p:txEl>
                                              <p:pRg st="8" end="8"/>
                                            </p:txEl>
                                          </p:spTgt>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Effect transition="in" filter="wipe(down)">
                                      <p:cBhvr>
                                        <p:cTn id="41" dur="500"/>
                                        <p:tgtEl>
                                          <p:spTgt spid="7">
                                            <p:txEl>
                                              <p:pRg st="9" end="9"/>
                                            </p:txEl>
                                          </p:spTgt>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wipe(down)">
                                      <p:cBhvr>
                                        <p:cTn id="45" dur="500"/>
                                        <p:tgtEl>
                                          <p:spTgt spid="7">
                                            <p:txEl>
                                              <p:pRg st="10" end="10"/>
                                            </p:txEl>
                                          </p:spTgt>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par>
                          <p:cTn id="50" fill="hold">
                            <p:stCondLst>
                              <p:cond delay="6000"/>
                            </p:stCondLst>
                            <p:childTnLst>
                              <p:par>
                                <p:cTn id="51" presetID="22" presetClass="entr" presetSubtype="4"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7">
                                            <p:txEl>
                                              <p:pRg st="11" end="11"/>
                                            </p:txEl>
                                          </p:spTgt>
                                        </p:tgtEl>
                                        <p:attrNameLst>
                                          <p:attrName>style.visibility</p:attrName>
                                        </p:attrNameLst>
                                      </p:cBhvr>
                                      <p:to>
                                        <p:strVal val="visible"/>
                                      </p:to>
                                    </p:set>
                                    <p:animEffect transition="in" filter="wipe(down)">
                                      <p:cBhvr>
                                        <p:cTn id="58" dur="500"/>
                                        <p:tgtEl>
                                          <p:spTgt spid="7">
                                            <p:txEl>
                                              <p:pRg st="11" end="11"/>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7">
                                            <p:txEl>
                                              <p:pRg st="12" end="12"/>
                                            </p:txEl>
                                          </p:spTgt>
                                        </p:tgtEl>
                                        <p:attrNameLst>
                                          <p:attrName>style.visibility</p:attrName>
                                        </p:attrNameLst>
                                      </p:cBhvr>
                                      <p:to>
                                        <p:strVal val="visible"/>
                                      </p:to>
                                    </p:set>
                                    <p:animEffect transition="in" filter="wipe(down)">
                                      <p:cBhvr>
                                        <p:cTn id="61" dur="500"/>
                                        <p:tgtEl>
                                          <p:spTgt spid="7">
                                            <p:txEl>
                                              <p:pRg st="12" end="12"/>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7">
                                            <p:txEl>
                                              <p:pRg st="13" end="13"/>
                                            </p:txEl>
                                          </p:spTgt>
                                        </p:tgtEl>
                                        <p:attrNameLst>
                                          <p:attrName>style.visibility</p:attrName>
                                        </p:attrNameLst>
                                      </p:cBhvr>
                                      <p:to>
                                        <p:strVal val="visible"/>
                                      </p:to>
                                    </p:set>
                                    <p:animEffect transition="in" filter="wipe(down)">
                                      <p:cBhvr>
                                        <p:cTn id="64" dur="500"/>
                                        <p:tgtEl>
                                          <p:spTgt spid="7">
                                            <p:txEl>
                                              <p:pRg st="13" end="13"/>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7">
                                            <p:txEl>
                                              <p:pRg st="14" end="14"/>
                                            </p:txEl>
                                          </p:spTgt>
                                        </p:tgtEl>
                                        <p:attrNameLst>
                                          <p:attrName>style.visibility</p:attrName>
                                        </p:attrNameLst>
                                      </p:cBhvr>
                                      <p:to>
                                        <p:strVal val="visible"/>
                                      </p:to>
                                    </p:set>
                                    <p:animEffect transition="in" filter="wipe(down)">
                                      <p:cBhvr>
                                        <p:cTn id="67"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5184576" cy="4157464"/>
          </a:xfrm>
          <a:prstGeom prst="rect">
            <a:avLst/>
          </a:prstGeom>
          <a:noFill/>
          <a:ln>
            <a:noFill/>
          </a:ln>
          <a:extLst/>
        </p:spPr>
      </p:pic>
      <p:sp>
        <p:nvSpPr>
          <p:cNvPr id="6" name="TextBox 5"/>
          <p:cNvSpPr txBox="1"/>
          <p:nvPr/>
        </p:nvSpPr>
        <p:spPr>
          <a:xfrm>
            <a:off x="611920" y="265727"/>
            <a:ext cx="8336598" cy="6247864"/>
          </a:xfrm>
          <a:prstGeom prst="rect">
            <a:avLst/>
          </a:prstGeom>
          <a:noFill/>
        </p:spPr>
        <p:txBody>
          <a:bodyPr wrap="square" rtlCol="0">
            <a:spAutoFit/>
          </a:bodyPr>
          <a:lstStyle/>
          <a:p>
            <a:pPr marL="285750" indent="-285750" algn="r" rtl="1">
              <a:buFont typeface="Arial" panose="020B0604020202020204" pitchFamily="34" charset="0"/>
              <a:buChar char="•"/>
            </a:pPr>
            <a:r>
              <a:rPr lang="fa-IR" sz="4000" dirty="0" smtClean="0">
                <a:solidFill>
                  <a:schemeClr val="accent1">
                    <a:lumMod val="75000"/>
                  </a:schemeClr>
                </a:solidFill>
                <a:cs typeface="B Nazanin" panose="00000400000000000000" pitchFamily="2" charset="-78"/>
              </a:rPr>
              <a:t>اصول عملکرد آشکارساز نوری</a:t>
            </a:r>
          </a:p>
          <a:p>
            <a:pPr algn="r" rtl="1"/>
            <a:endParaRPr lang="fa-IR" sz="2400" dirty="0" smtClean="0">
              <a:cs typeface="B Nazanin" panose="00000400000000000000" pitchFamily="2" charset="-78"/>
            </a:endParaRPr>
          </a:p>
          <a:p>
            <a:pPr algn="r" rtl="1"/>
            <a:r>
              <a:rPr lang="fa-IR" sz="2400" dirty="0" smtClean="0">
                <a:cs typeface="B Nazanin" panose="00000400000000000000" pitchFamily="2" charset="-78"/>
              </a:rPr>
              <a:t>در </a:t>
            </a:r>
            <a:r>
              <a:rPr lang="fa-IR" sz="2400" dirty="0">
                <a:cs typeface="B Nazanin" panose="00000400000000000000" pitchFamily="2" charset="-78"/>
              </a:rPr>
              <a:t>اینجا یک </a:t>
            </a:r>
            <a:r>
              <a:rPr lang="fa-IR" sz="2400" dirty="0" err="1">
                <a:cs typeface="B Nazanin" panose="00000400000000000000" pitchFamily="2" charset="-78"/>
              </a:rPr>
              <a:t>فوتون</a:t>
            </a:r>
            <a:r>
              <a:rPr lang="fa-IR" sz="2400" dirty="0">
                <a:cs typeface="B Nazanin" panose="00000400000000000000" pitchFamily="2" charset="-78"/>
              </a:rPr>
              <a:t> با مرز </a:t>
            </a:r>
            <a:r>
              <a:rPr lang="fa-IR" sz="2400" dirty="0" smtClean="0">
                <a:cs typeface="B Nazanin" panose="00000400000000000000" pitchFamily="2" charset="-78"/>
              </a:rPr>
              <a:t>مشترک</a:t>
            </a:r>
          </a:p>
          <a:p>
            <a:pPr algn="r" rtl="1"/>
            <a:r>
              <a:rPr lang="fa-IR" sz="2400" dirty="0" smtClean="0">
                <a:cs typeface="B Nazanin" panose="00000400000000000000" pitchFamily="2" charset="-78"/>
              </a:rPr>
              <a:t> </a:t>
            </a:r>
            <a:r>
              <a:rPr lang="en-US" sz="2400" dirty="0">
                <a:cs typeface="B Nazanin" panose="00000400000000000000" pitchFamily="2" charset="-78"/>
              </a:rPr>
              <a:t>ETL</a:t>
            </a:r>
            <a:r>
              <a:rPr lang="fa-IR" sz="2400" dirty="0">
                <a:cs typeface="B Nazanin" panose="00000400000000000000" pitchFamily="2" charset="-78"/>
              </a:rPr>
              <a:t> و </a:t>
            </a:r>
            <a:r>
              <a:rPr lang="en-US" sz="2400" dirty="0">
                <a:cs typeface="B Nazanin" panose="00000400000000000000" pitchFamily="2" charset="-78"/>
              </a:rPr>
              <a:t>HTL</a:t>
            </a:r>
            <a:r>
              <a:rPr lang="fa-IR" sz="2400" dirty="0">
                <a:cs typeface="B Nazanin" panose="00000400000000000000" pitchFamily="2" charset="-78"/>
              </a:rPr>
              <a:t> برخورد می کند</a:t>
            </a:r>
            <a:r>
              <a:rPr lang="fa-IR" sz="2400" dirty="0" smtClean="0">
                <a:cs typeface="B Nazanin" panose="00000400000000000000" pitchFamily="2" charset="-78"/>
              </a:rPr>
              <a:t>.</a:t>
            </a:r>
          </a:p>
          <a:p>
            <a:pPr algn="r" rtl="1"/>
            <a:r>
              <a:rPr lang="fa-IR" sz="2400" dirty="0" err="1" smtClean="0">
                <a:cs typeface="B Nazanin" panose="00000400000000000000" pitchFamily="2" charset="-78"/>
              </a:rPr>
              <a:t>فوتون</a:t>
            </a:r>
            <a:r>
              <a:rPr lang="fa-IR" sz="2400" dirty="0" smtClean="0">
                <a:cs typeface="B Nazanin" panose="00000400000000000000" pitchFamily="2" charset="-78"/>
              </a:rPr>
              <a:t> </a:t>
            </a:r>
            <a:r>
              <a:rPr lang="fa-IR" sz="2400" dirty="0">
                <a:cs typeface="B Nazanin" panose="00000400000000000000" pitchFamily="2" charset="-78"/>
              </a:rPr>
              <a:t>انرژی خود را از دست </a:t>
            </a:r>
            <a:r>
              <a:rPr lang="fa-IR" sz="2400" dirty="0" smtClean="0">
                <a:cs typeface="B Nazanin" panose="00000400000000000000" pitchFamily="2" charset="-78"/>
              </a:rPr>
              <a:t>داده</a:t>
            </a:r>
          </a:p>
          <a:p>
            <a:pPr algn="r" rtl="1"/>
            <a:r>
              <a:rPr lang="fa-IR" sz="2400" dirty="0" err="1" smtClean="0">
                <a:cs typeface="B Nazanin" panose="00000400000000000000" pitchFamily="2" charset="-78"/>
              </a:rPr>
              <a:t>وبه</a:t>
            </a:r>
            <a:r>
              <a:rPr lang="fa-IR" sz="2400" dirty="0" smtClean="0">
                <a:cs typeface="B Nazanin" panose="00000400000000000000" pitchFamily="2" charset="-78"/>
              </a:rPr>
              <a:t> </a:t>
            </a:r>
            <a:r>
              <a:rPr lang="fa-IR" sz="2400" dirty="0">
                <a:cs typeface="B Nazanin" panose="00000400000000000000" pitchFamily="2" charset="-78"/>
              </a:rPr>
              <a:t>ماده منتقل می کند و سبب </a:t>
            </a:r>
            <a:r>
              <a:rPr lang="fa-IR" sz="2400" dirty="0" smtClean="0">
                <a:cs typeface="B Nazanin" panose="00000400000000000000" pitchFamily="2" charset="-78"/>
              </a:rPr>
              <a:t>ایجاد</a:t>
            </a:r>
          </a:p>
          <a:p>
            <a:pPr algn="r" rtl="1"/>
            <a:r>
              <a:rPr lang="fa-IR" sz="2400" dirty="0" err="1" smtClean="0">
                <a:cs typeface="B Nazanin" panose="00000400000000000000" pitchFamily="2" charset="-78"/>
              </a:rPr>
              <a:t>اکسیتون</a:t>
            </a:r>
            <a:r>
              <a:rPr lang="fa-IR" sz="2400" dirty="0" smtClean="0">
                <a:cs typeface="B Nazanin" panose="00000400000000000000" pitchFamily="2" charset="-78"/>
              </a:rPr>
              <a:t> </a:t>
            </a:r>
            <a:r>
              <a:rPr lang="fa-IR" sz="2400" dirty="0">
                <a:cs typeface="B Nazanin" panose="00000400000000000000" pitchFamily="2" charset="-78"/>
              </a:rPr>
              <a:t>می شود. از آنجایی که </a:t>
            </a:r>
            <a:r>
              <a:rPr lang="fa-IR" sz="2400" dirty="0" smtClean="0">
                <a:cs typeface="B Nazanin" panose="00000400000000000000" pitchFamily="2" charset="-78"/>
              </a:rPr>
              <a:t>این</a:t>
            </a:r>
          </a:p>
          <a:p>
            <a:pPr algn="r" rtl="1"/>
            <a:r>
              <a:rPr lang="fa-IR" sz="2400" dirty="0" smtClean="0">
                <a:cs typeface="B Nazanin" panose="00000400000000000000" pitchFamily="2" charset="-78"/>
              </a:rPr>
              <a:t> </a:t>
            </a:r>
            <a:r>
              <a:rPr lang="fa-IR" sz="2400" dirty="0" err="1">
                <a:cs typeface="B Nazanin" panose="00000400000000000000" pitchFamily="2" charset="-78"/>
              </a:rPr>
              <a:t>اکسیتون</a:t>
            </a:r>
            <a:r>
              <a:rPr lang="fa-IR" sz="2400" dirty="0">
                <a:cs typeface="B Nazanin" panose="00000400000000000000" pitchFamily="2" charset="-78"/>
              </a:rPr>
              <a:t> در حال حاضر در مرز </a:t>
            </a:r>
            <a:endParaRPr lang="fa-IR" sz="2400" dirty="0" smtClean="0">
              <a:cs typeface="B Nazanin" panose="00000400000000000000" pitchFamily="2" charset="-78"/>
            </a:endParaRPr>
          </a:p>
          <a:p>
            <a:pPr algn="r" rtl="1"/>
            <a:r>
              <a:rPr lang="fa-IR" sz="2400" dirty="0" smtClean="0">
                <a:cs typeface="B Nazanin" panose="00000400000000000000" pitchFamily="2" charset="-78"/>
              </a:rPr>
              <a:t>قرار </a:t>
            </a:r>
            <a:r>
              <a:rPr lang="fa-IR" sz="2400" dirty="0">
                <a:cs typeface="B Nazanin" panose="00000400000000000000" pitchFamily="2" charset="-78"/>
              </a:rPr>
              <a:t>گرفته است، به آن توسط </a:t>
            </a:r>
            <a:r>
              <a:rPr lang="fa-IR" sz="2400" dirty="0" smtClean="0">
                <a:cs typeface="B Nazanin" panose="00000400000000000000" pitchFamily="2" charset="-78"/>
              </a:rPr>
              <a:t>میدان</a:t>
            </a:r>
          </a:p>
          <a:p>
            <a:pPr algn="r" rtl="1"/>
            <a:r>
              <a:rPr lang="fa-IR" sz="2400" dirty="0" smtClean="0">
                <a:cs typeface="B Nazanin" panose="00000400000000000000" pitchFamily="2" charset="-78"/>
              </a:rPr>
              <a:t> </a:t>
            </a:r>
            <a:r>
              <a:rPr lang="fa-IR" sz="2400" dirty="0">
                <a:cs typeface="B Nazanin" panose="00000400000000000000" pitchFamily="2" charset="-78"/>
              </a:rPr>
              <a:t>الکتریکی نیرو اعمال می شود</a:t>
            </a:r>
            <a:r>
              <a:rPr lang="fa-IR" sz="2400" dirty="0" smtClean="0">
                <a:cs typeface="B Nazanin" panose="00000400000000000000" pitchFamily="2" charset="-78"/>
              </a:rPr>
              <a:t>،</a:t>
            </a:r>
          </a:p>
          <a:p>
            <a:pPr algn="r" rtl="1"/>
            <a:r>
              <a:rPr lang="fa-IR" sz="2400" dirty="0" smtClean="0">
                <a:cs typeface="B Nazanin" panose="00000400000000000000" pitchFamily="2" charset="-78"/>
              </a:rPr>
              <a:t> </a:t>
            </a:r>
            <a:r>
              <a:rPr lang="fa-IR" sz="2400" dirty="0">
                <a:cs typeface="B Nazanin" panose="00000400000000000000" pitchFamily="2" charset="-78"/>
              </a:rPr>
              <a:t>بنابراین آن به اجزای سازنده </a:t>
            </a:r>
            <a:r>
              <a:rPr lang="fa-IR" sz="2400" dirty="0" err="1">
                <a:cs typeface="B Nazanin" panose="00000400000000000000" pitchFamily="2" charset="-78"/>
              </a:rPr>
              <a:t>اش</a:t>
            </a:r>
            <a:r>
              <a:rPr lang="fa-IR" sz="2400" dirty="0">
                <a:cs typeface="B Nazanin" panose="00000400000000000000" pitchFamily="2" charset="-78"/>
              </a:rPr>
              <a:t> </a:t>
            </a:r>
            <a:r>
              <a:rPr lang="fa-IR" sz="2400" dirty="0" smtClean="0">
                <a:cs typeface="B Nazanin" panose="00000400000000000000" pitchFamily="2" charset="-78"/>
              </a:rPr>
              <a:t>که</a:t>
            </a:r>
          </a:p>
          <a:p>
            <a:pPr algn="r" rtl="1"/>
            <a:r>
              <a:rPr lang="fa-IR" sz="2400" dirty="0" smtClean="0">
                <a:cs typeface="B Nazanin" panose="00000400000000000000" pitchFamily="2" charset="-78"/>
              </a:rPr>
              <a:t> </a:t>
            </a:r>
            <a:r>
              <a:rPr lang="fa-IR" sz="2400" dirty="0">
                <a:cs typeface="B Nazanin" panose="00000400000000000000" pitchFamily="2" charset="-78"/>
              </a:rPr>
              <a:t>یک الکترون آزاد و یک حفره </a:t>
            </a:r>
            <a:endParaRPr lang="fa-IR" sz="2400" dirty="0" smtClean="0">
              <a:cs typeface="B Nazanin" panose="00000400000000000000" pitchFamily="2" charset="-78"/>
            </a:endParaRPr>
          </a:p>
          <a:p>
            <a:pPr algn="r" rtl="1"/>
            <a:r>
              <a:rPr lang="fa-IR" sz="2400" dirty="0" smtClean="0">
                <a:cs typeface="B Nazanin" panose="00000400000000000000" pitchFamily="2" charset="-78"/>
              </a:rPr>
              <a:t>آزاد </a:t>
            </a:r>
            <a:r>
              <a:rPr lang="fa-IR" sz="2400" dirty="0">
                <a:cs typeface="B Nazanin" panose="00000400000000000000" pitchFamily="2" charset="-78"/>
              </a:rPr>
              <a:t>است </a:t>
            </a:r>
            <a:r>
              <a:rPr lang="fa-IR" sz="2400" dirty="0" err="1">
                <a:cs typeface="B Nazanin" panose="00000400000000000000" pitchFamily="2" charset="-78"/>
              </a:rPr>
              <a:t>واپاشی</a:t>
            </a:r>
            <a:r>
              <a:rPr lang="fa-IR" sz="2400" dirty="0">
                <a:cs typeface="B Nazanin" panose="00000400000000000000" pitchFamily="2" charset="-78"/>
              </a:rPr>
              <a:t> می </a:t>
            </a:r>
            <a:r>
              <a:rPr lang="fa-IR" sz="2400" dirty="0" smtClean="0">
                <a:cs typeface="B Nazanin" panose="00000400000000000000" pitchFamily="2" charset="-78"/>
              </a:rPr>
              <a:t>شود. از </a:t>
            </a:r>
            <a:r>
              <a:rPr lang="fa-IR" sz="2400" dirty="0">
                <a:cs typeface="B Nazanin" panose="00000400000000000000" pitchFamily="2" charset="-78"/>
              </a:rPr>
              <a:t>آنجایی که میدان الکتریکی به </a:t>
            </a:r>
            <a:r>
              <a:rPr lang="fa-IR" sz="2400" dirty="0" smtClean="0">
                <a:cs typeface="B Nazanin" panose="00000400000000000000" pitchFamily="2" charset="-78"/>
              </a:rPr>
              <a:t>سمت </a:t>
            </a:r>
            <a:r>
              <a:rPr lang="fa-IR" sz="2400" dirty="0">
                <a:cs typeface="B Nazanin" panose="00000400000000000000" pitchFamily="2" charset="-78"/>
              </a:rPr>
              <a:t>پایین است، حفره به طور آزادانه </a:t>
            </a:r>
            <a:r>
              <a:rPr lang="fa-IR" sz="2400" dirty="0" smtClean="0">
                <a:cs typeface="B Nazanin" panose="00000400000000000000" pitchFamily="2" charset="-78"/>
              </a:rPr>
              <a:t>از </a:t>
            </a:r>
            <a:r>
              <a:rPr lang="fa-IR" sz="2400" dirty="0">
                <a:cs typeface="B Nazanin" panose="00000400000000000000" pitchFamily="2" charset="-78"/>
              </a:rPr>
              <a:t>میان </a:t>
            </a:r>
            <a:r>
              <a:rPr lang="en-US" sz="2400" dirty="0">
                <a:cs typeface="B Nazanin" panose="00000400000000000000" pitchFamily="2" charset="-78"/>
              </a:rPr>
              <a:t>HTL</a:t>
            </a:r>
            <a:r>
              <a:rPr lang="fa-IR" sz="2400" dirty="0">
                <a:cs typeface="B Nazanin" panose="00000400000000000000" pitchFamily="2" charset="-78"/>
              </a:rPr>
              <a:t> عبور کرده و به سمت </a:t>
            </a:r>
            <a:r>
              <a:rPr lang="fa-IR" sz="2400" dirty="0" err="1" smtClean="0">
                <a:cs typeface="B Nazanin" panose="00000400000000000000" pitchFamily="2" charset="-78"/>
              </a:rPr>
              <a:t>الکترود</a:t>
            </a:r>
            <a:r>
              <a:rPr lang="fa-IR" sz="2400" dirty="0" smtClean="0">
                <a:cs typeface="B Nazanin" panose="00000400000000000000" pitchFamily="2" charset="-78"/>
              </a:rPr>
              <a:t> </a:t>
            </a:r>
            <a:r>
              <a:rPr lang="fa-IR" sz="2400" dirty="0" err="1">
                <a:cs typeface="B Nazanin" panose="00000400000000000000" pitchFamily="2" charset="-78"/>
              </a:rPr>
              <a:t>آند</a:t>
            </a:r>
            <a:r>
              <a:rPr lang="fa-IR" sz="2400" dirty="0">
                <a:cs typeface="B Nazanin" panose="00000400000000000000" pitchFamily="2" charset="-78"/>
              </a:rPr>
              <a:t> </a:t>
            </a:r>
            <a:r>
              <a:rPr lang="en-US" sz="2400" dirty="0">
                <a:cs typeface="B Nazanin" panose="00000400000000000000" pitchFamily="2" charset="-78"/>
              </a:rPr>
              <a:t>(ITO) </a:t>
            </a:r>
            <a:r>
              <a:rPr lang="fa-IR" sz="2400" dirty="0">
                <a:cs typeface="B Nazanin" panose="00000400000000000000" pitchFamily="2" charset="-78"/>
              </a:rPr>
              <a:t>متمایل می شود. همین اتفاق برای الکترون آزاد شده در خط مرزی می افتد و الکترون آزادانه از میان </a:t>
            </a:r>
            <a:r>
              <a:rPr lang="en-US" sz="2400" dirty="0">
                <a:cs typeface="B Nazanin" panose="00000400000000000000" pitchFamily="2" charset="-78"/>
              </a:rPr>
              <a:t>ETL</a:t>
            </a:r>
            <a:r>
              <a:rPr lang="fa-IR" sz="2400" dirty="0">
                <a:cs typeface="B Nazanin" panose="00000400000000000000" pitchFamily="2" charset="-78"/>
              </a:rPr>
              <a:t> عبور کرده و به </a:t>
            </a:r>
            <a:r>
              <a:rPr lang="fa-IR" sz="2400" dirty="0" err="1">
                <a:cs typeface="B Nazanin" panose="00000400000000000000" pitchFamily="2" charset="-78"/>
              </a:rPr>
              <a:t>الکترود</a:t>
            </a:r>
            <a:r>
              <a:rPr lang="fa-IR" sz="2400" dirty="0">
                <a:cs typeface="B Nazanin" panose="00000400000000000000" pitchFamily="2" charset="-78"/>
              </a:rPr>
              <a:t> </a:t>
            </a:r>
            <a:r>
              <a:rPr lang="fa-IR" sz="2400" dirty="0" err="1">
                <a:cs typeface="B Nazanin" panose="00000400000000000000" pitchFamily="2" charset="-78"/>
              </a:rPr>
              <a:t>کاتد</a:t>
            </a:r>
            <a:r>
              <a:rPr lang="fa-IR" sz="2400" dirty="0">
                <a:cs typeface="B Nazanin" panose="00000400000000000000" pitchFamily="2" charset="-78"/>
              </a:rPr>
              <a:t> </a:t>
            </a:r>
            <a:r>
              <a:rPr lang="en-US" sz="2400" dirty="0">
                <a:cs typeface="B Nazanin" panose="00000400000000000000" pitchFamily="2" charset="-78"/>
              </a:rPr>
              <a:t>(Al)</a:t>
            </a:r>
            <a:r>
              <a:rPr lang="fa-IR" sz="2400" dirty="0">
                <a:cs typeface="B Nazanin" panose="00000400000000000000" pitchFamily="2" charset="-78"/>
              </a:rPr>
              <a:t> می رسد</a:t>
            </a:r>
            <a:r>
              <a:rPr lang="fa-IR" sz="2400" dirty="0" smtClean="0">
                <a:cs typeface="B Nazanin" panose="00000400000000000000" pitchFamily="2" charset="-78"/>
              </a:rPr>
              <a:t>.</a:t>
            </a:r>
            <a:endParaRPr lang="en-US" sz="2400" dirty="0">
              <a:cs typeface="B Nazanin" panose="00000400000000000000" pitchFamily="2" charset="-78"/>
            </a:endParaRPr>
          </a:p>
        </p:txBody>
      </p:sp>
      <p:sp>
        <p:nvSpPr>
          <p:cNvPr id="8" name="Footer Placeholder 3"/>
          <p:cNvSpPr>
            <a:spLocks noGrp="1"/>
          </p:cNvSpPr>
          <p:nvPr>
            <p:ph type="ftr" sz="quarter" idx="11"/>
          </p:nvPr>
        </p:nvSpPr>
        <p:spPr>
          <a:xfrm>
            <a:off x="179512" y="6350000"/>
            <a:ext cx="936104" cy="365125"/>
          </a:xfrm>
        </p:spPr>
        <p:txBody>
          <a:bodyPr/>
          <a:lstStyle/>
          <a:p>
            <a:pPr algn="ctr"/>
            <a:r>
              <a:rPr lang="fa-IR" sz="2400" dirty="0">
                <a:cs typeface="B Nazanin" panose="00000400000000000000" pitchFamily="2" charset="-78"/>
              </a:rPr>
              <a:t>9</a:t>
            </a:r>
            <a:r>
              <a:rPr lang="fa-IR" sz="2400" dirty="0" smtClean="0">
                <a:cs typeface="B Nazanin" panose="00000400000000000000" pitchFamily="2" charset="-78"/>
              </a:rPr>
              <a:t>-22</a:t>
            </a:r>
            <a:endParaRPr lang="en-US" dirty="0">
              <a:cs typeface="B Nazanin" panose="00000400000000000000" pitchFamily="2" charset="-78"/>
            </a:endParaRPr>
          </a:p>
        </p:txBody>
      </p:sp>
    </p:spTree>
    <p:extLst>
      <p:ext uri="{BB962C8B-B14F-4D97-AF65-F5344CB8AC3E}">
        <p14:creationId xmlns:p14="http://schemas.microsoft.com/office/powerpoint/2010/main" val="15625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arn(inVertical)">
                                      <p:cBhvr>
                                        <p:cTn id="23" dur="500"/>
                                        <p:tgtEl>
                                          <p:spTgt spid="6">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arn(inVertical)">
                                      <p:cBhvr>
                                        <p:cTn id="26" dur="500"/>
                                        <p:tgtEl>
                                          <p:spTgt spid="6">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arn(inVertical)">
                                      <p:cBhvr>
                                        <p:cTn id="29" dur="500"/>
                                        <p:tgtEl>
                                          <p:spTgt spid="6">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arn(inVertical)">
                                      <p:cBhvr>
                                        <p:cTn id="32" dur="500"/>
                                        <p:tgtEl>
                                          <p:spTgt spid="6">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arn(inVertical)">
                                      <p:cBhvr>
                                        <p:cTn id="35" dur="500"/>
                                        <p:tgtEl>
                                          <p:spTgt spid="6">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barn(inVertical)">
                                      <p:cBhvr>
                                        <p:cTn id="38" dur="500"/>
                                        <p:tgtEl>
                                          <p:spTgt spid="6">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barn(inVertical)">
                                      <p:cBhvr>
                                        <p:cTn id="41" dur="500"/>
                                        <p:tgtEl>
                                          <p:spTgt spid="6">
                                            <p:txEl>
                                              <p:pRg st="10" end="1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barn(inVertical)">
                                      <p:cBhvr>
                                        <p:cTn id="44" dur="500"/>
                                        <p:tgtEl>
                                          <p:spTgt spid="6">
                                            <p:txEl>
                                              <p:pRg st="11" end="1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barn(inVertical)">
                                      <p:cBhvr>
                                        <p:cTn id="4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1516</TotalTime>
  <Words>2578</Words>
  <Application>Microsoft Office PowerPoint</Application>
  <PresentationFormat>On-screen Show (4:3)</PresentationFormat>
  <Paragraphs>200</Paragraphs>
  <Slides>22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B Nazanin</vt:lpstr>
      <vt:lpstr>Calibri</vt:lpstr>
      <vt:lpstr>Constantia</vt:lpstr>
      <vt:lpstr>Eras Light ITC</vt:lpstr>
      <vt:lpstr>IranNastaliq</vt:lpstr>
      <vt:lpstr>Majalla UI</vt:lpstr>
      <vt:lpstr>Times New Roman</vt:lpstr>
      <vt:lpstr>Wingdings</vt:lpstr>
      <vt:lpstr>Wingdings 2</vt:lpstr>
      <vt:lpstr>Flow</vt:lpstr>
      <vt:lpstr>PowerPoint Presentation</vt:lpstr>
      <vt:lpstr>OLEDفناوری </vt:lpstr>
      <vt:lpstr>فهرست </vt:lpstr>
      <vt:lpstr>مقدمه :</vt:lpstr>
      <vt:lpstr>پیدایش فناوری OLED</vt:lpstr>
      <vt:lpstr>مواد آلی(ادامه)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آشنایی با فناوری OLED و کابردهای آن</vt:lpstr>
      <vt:lpstr>PowerPoint Presentation</vt:lpstr>
      <vt:lpstr>PowerPoint Presentation</vt:lpstr>
      <vt:lpstr>مزیت های تکنولوژی OLED</vt:lpstr>
      <vt:lpstr>PowerPoint Presentation</vt:lpstr>
      <vt:lpstr>معایب نمایشگرهای OLED</vt:lpstr>
      <vt:lpstr>PowerPoint Presentation</vt:lpstr>
      <vt:lpstr> نتیجه گیری کلی از این فناوری:</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saeed</cp:lastModifiedBy>
  <cp:revision>395</cp:revision>
  <dcterms:created xsi:type="dcterms:W3CDTF">2011-12-24T10:11:39Z</dcterms:created>
  <dcterms:modified xsi:type="dcterms:W3CDTF">2014-12-27T19:01:33Z</dcterms:modified>
</cp:coreProperties>
</file>