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40" r:id="rId5"/>
  </p:sldMasterIdLst>
  <p:notesMasterIdLst>
    <p:notesMasterId r:id="rId32"/>
  </p:notesMasterIdLst>
  <p:handoutMasterIdLst>
    <p:handoutMasterId r:id="rId33"/>
  </p:handoutMasterIdLst>
  <p:sldIdLst>
    <p:sldId id="260" r:id="rId6"/>
    <p:sldId id="282" r:id="rId7"/>
    <p:sldId id="313" r:id="rId8"/>
    <p:sldId id="324" r:id="rId9"/>
    <p:sldId id="325" r:id="rId10"/>
    <p:sldId id="326" r:id="rId11"/>
    <p:sldId id="327" r:id="rId12"/>
    <p:sldId id="328" r:id="rId13"/>
    <p:sldId id="330" r:id="rId14"/>
    <p:sldId id="314" r:id="rId15"/>
    <p:sldId id="331" r:id="rId16"/>
    <p:sldId id="332" r:id="rId17"/>
    <p:sldId id="310" r:id="rId18"/>
    <p:sldId id="316" r:id="rId19"/>
    <p:sldId id="315" r:id="rId20"/>
    <p:sldId id="333" r:id="rId21"/>
    <p:sldId id="334" r:id="rId22"/>
    <p:sldId id="336" r:id="rId23"/>
    <p:sldId id="337" r:id="rId24"/>
    <p:sldId id="306" r:id="rId25"/>
    <p:sldId id="307" r:id="rId26"/>
    <p:sldId id="308" r:id="rId27"/>
    <p:sldId id="312" r:id="rId28"/>
    <p:sldId id="338" r:id="rId29"/>
    <p:sldId id="339" r:id="rId30"/>
    <p:sldId id="340" r:id="rId3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Corporation" initials="" lastIdx="6" clrIdx="0"/>
  <p:cmAuthor id="1" name="Elisabeth Keati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D53"/>
    <a:srgbClr val="D2EAC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397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0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792E7618-E652-4484-B56A-92110961B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7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82CB0E9B-764F-4B3A-AA53-43001711F5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2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34D4B-AB46-46B3-B3B5-1E81C7B7459A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C9D8C-6D6F-49AD-BCD7-20DEDAF6DA54}" type="slidenum">
              <a:rPr lang="en-GB"/>
              <a:pPr/>
              <a:t>18</a:t>
            </a:fld>
            <a:endParaRPr lang="en-GB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C9D8C-6D6F-49AD-BCD7-20DEDAF6DA54}" type="slidenum">
              <a:rPr lang="en-GB"/>
              <a:pPr/>
              <a:t>19</a:t>
            </a:fld>
            <a:endParaRPr lang="en-GB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33589-8FFB-4D23-91B6-6FCAD085B7A5}" type="slidenum">
              <a:rPr lang="en-US"/>
              <a:pPr/>
              <a:t>20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B24A5-FA52-413F-9EB9-D5B47B8C8EF7}" type="slidenum">
              <a:rPr lang="en-US"/>
              <a:pPr/>
              <a:t>21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F9274-D2FA-466E-9930-E558D9037873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9065B-9F26-4986-9898-46FA8451D342}" type="slidenum">
              <a:rPr lang="en-GB"/>
              <a:pPr/>
              <a:t>3</a:t>
            </a:fld>
            <a:endParaRPr lang="en-GB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24" y="4409586"/>
            <a:ext cx="5131253" cy="417663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BC6EC-8E89-437F-8A1B-8648D45FF3A6}" type="slidenum">
              <a:rPr lang="en-GB"/>
              <a:pPr/>
              <a:t>10</a:t>
            </a:fld>
            <a:endParaRPr lang="en-GB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24" y="4409586"/>
            <a:ext cx="5131253" cy="417663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BC6EC-8E89-437F-8A1B-8648D45FF3A6}" type="slidenum">
              <a:rPr lang="en-GB"/>
              <a:pPr/>
              <a:t>11</a:t>
            </a:fld>
            <a:endParaRPr lang="en-GB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24" y="4409586"/>
            <a:ext cx="5131253" cy="4176631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fa-I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5223" rIns="92062" bIns="45223" anchor="b"/>
          <a:lstStyle/>
          <a:p>
            <a:pPr algn="r"/>
            <a:r>
              <a:rPr lang="en-US" sz="1200"/>
              <a:t>4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fa-I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31" tIns="46516" rIns="93031" bIns="46516" anchor="ctr"/>
          <a:lstStyle/>
          <a:p>
            <a:endParaRPr lang="fa-IR"/>
          </a:p>
        </p:txBody>
      </p:sp>
      <p:sp>
        <p:nvSpPr>
          <p:cNvPr id="112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85863" y="703263"/>
            <a:ext cx="4625975" cy="3468687"/>
          </a:xfrm>
          <a:ln cap="flat"/>
        </p:spPr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D9FEC-EDFD-40F3-B9EE-F987E4189CD3}" type="slidenum">
              <a:rPr lang="en-GB"/>
              <a:pPr/>
              <a:t>14</a:t>
            </a:fld>
            <a:endParaRPr lang="en-GB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C9D8C-6D6F-49AD-BCD7-20DEDAF6DA54}" type="slidenum">
              <a:rPr lang="en-GB"/>
              <a:pPr/>
              <a:t>15</a:t>
            </a:fld>
            <a:endParaRPr lang="en-GB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C9D8C-6D6F-49AD-BCD7-20DEDAF6DA54}" type="slidenum">
              <a:rPr lang="en-GB"/>
              <a:pPr/>
              <a:t>16</a:t>
            </a:fld>
            <a:endParaRPr lang="en-GB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C9D8C-6D6F-49AD-BCD7-20DEDAF6DA54}" type="slidenum">
              <a:rPr lang="en-GB"/>
              <a:pPr/>
              <a:t>17</a:t>
            </a:fld>
            <a:endParaRPr lang="en-GB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3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4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25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14556 -32000"/>
              <a:gd name="T13" fmla="*/ T12 w 64000"/>
              <a:gd name="T14" fmla="+- 0 -28498 -32000"/>
              <a:gd name="T15" fmla="*/ -28498 h 64000"/>
              <a:gd name="T16" fmla="+- 0 32000 -32000"/>
              <a:gd name="T17" fmla="*/ T16 w 64000"/>
              <a:gd name="T18" fmla="+- 0 0 -32000"/>
              <a:gd name="T19" fmla="*/ 0 h 64000"/>
              <a:gd name="T20" fmla="+- 0 14556 -32000"/>
              <a:gd name="T21" fmla="*/ T20 w 64000"/>
              <a:gd name="T22" fmla="+- 0 28497 -32000"/>
              <a:gd name="T23" fmla="*/ 28497 h 64000"/>
              <a:gd name="T24" fmla="+- 0 14556 -32000"/>
              <a:gd name="T25" fmla="*/ T24 w 64000"/>
              <a:gd name="T26" fmla="+- 0 28497 -32000"/>
              <a:gd name="T27" fmla="*/ 28497 h 64000"/>
              <a:gd name="T28" fmla="+- 0 14555 -32000"/>
              <a:gd name="T29" fmla="*/ T28 w 64000"/>
              <a:gd name="T30" fmla="+- 0 28497 -32000"/>
              <a:gd name="T31" fmla="*/ 28497 h 64000"/>
              <a:gd name="T32" fmla="+- 0 14556 -32000"/>
              <a:gd name="T33" fmla="*/ T32 w 64000"/>
              <a:gd name="T34" fmla="+- 0 28498 -32000"/>
              <a:gd name="T35" fmla="*/ 28498 h 64000"/>
              <a:gd name="T36" fmla="+- 0 14556 -32000"/>
              <a:gd name="T37" fmla="*/ T36 w 64000"/>
              <a:gd name="T38" fmla="+- 0 -28498 -32000"/>
              <a:gd name="T39" fmla="*/ -28498 h 64000"/>
              <a:gd name="T40" fmla="+- 0 14555 -32000"/>
              <a:gd name="T41" fmla="*/ T40 w 64000"/>
              <a:gd name="T42" fmla="+- 0 -28498 -32000"/>
              <a:gd name="T43" fmla="*/ -28498 h 64000"/>
              <a:gd name="T44" fmla="+- 0 14556 -32000"/>
              <a:gd name="T45" fmla="*/ T44 w 64000"/>
              <a:gd name="T46" fmla="+- 0 -28498 -32000"/>
              <a:gd name="T47" fmla="*/ -28498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89126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21057 -32000"/>
              <a:gd name="T13" fmla="*/ T12 w 64000"/>
              <a:gd name="T14" fmla="+- 0 -24096 -32000"/>
              <a:gd name="T15" fmla="*/ -24096 h 64000"/>
              <a:gd name="T16" fmla="+- 0 32000 -32000"/>
              <a:gd name="T17" fmla="*/ T16 w 64000"/>
              <a:gd name="T18" fmla="+- 0 0 -32000"/>
              <a:gd name="T19" fmla="*/ 0 h 64000"/>
              <a:gd name="T20" fmla="+- 0 21057 -32000"/>
              <a:gd name="T21" fmla="*/ T20 w 64000"/>
              <a:gd name="T22" fmla="+- 0 24095 -32000"/>
              <a:gd name="T23" fmla="*/ 24095 h 64000"/>
              <a:gd name="T24" fmla="+- 0 21057 -32000"/>
              <a:gd name="T25" fmla="*/ T24 w 64000"/>
              <a:gd name="T26" fmla="+- 0 24095 -32000"/>
              <a:gd name="T27" fmla="*/ 24095 h 64000"/>
              <a:gd name="T28" fmla="+- 0 21056 -32000"/>
              <a:gd name="T29" fmla="*/ T28 w 64000"/>
              <a:gd name="T30" fmla="+- 0 24095 -32000"/>
              <a:gd name="T31" fmla="*/ 24095 h 64000"/>
              <a:gd name="T32" fmla="+- 0 21057 -32000"/>
              <a:gd name="T33" fmla="*/ T32 w 64000"/>
              <a:gd name="T34" fmla="+- 0 24096 -32000"/>
              <a:gd name="T35" fmla="*/ 24096 h 64000"/>
              <a:gd name="T36" fmla="+- 0 21057 -32000"/>
              <a:gd name="T37" fmla="*/ T36 w 64000"/>
              <a:gd name="T38" fmla="+- 0 -24096 -32000"/>
              <a:gd name="T39" fmla="*/ -24096 h 64000"/>
              <a:gd name="T40" fmla="+- 0 21056 -32000"/>
              <a:gd name="T41" fmla="*/ T40 w 64000"/>
              <a:gd name="T42" fmla="+- 0 -24096 -32000"/>
              <a:gd name="T43" fmla="*/ -24096 h 64000"/>
              <a:gd name="T44" fmla="+- 0 21057 -32000"/>
              <a:gd name="T45" fmla="*/ T44 w 64000"/>
              <a:gd name="T46" fmla="+- 0 -24096 -32000"/>
              <a:gd name="T47" fmla="*/ -24096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91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93/2/6</a:t>
            </a:r>
            <a:endParaRPr lang="en-US"/>
          </a:p>
        </p:txBody>
      </p:sp>
      <p:sp>
        <p:nvSpPr>
          <p:cNvPr id="3891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MEMS</a:t>
            </a:r>
            <a:endParaRPr lang="en-US"/>
          </a:p>
        </p:txBody>
      </p:sp>
      <p:sp>
        <p:nvSpPr>
          <p:cNvPr id="389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99F5F3-43A7-4288-AEE5-0589DD43F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89132" name="AutoShape 12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3" name="AutoShape 13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4" name="Line 14"/>
          <p:cNvSpPr>
            <a:spLocks noChangeShapeType="1"/>
          </p:cNvSpPr>
          <p:nvPr userDrawn="1"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35" name="AutoShape 15"/>
          <p:cNvSpPr>
            <a:spLocks noChangeArrowheads="1"/>
          </p:cNvSpPr>
          <p:nvPr userDrawn="1"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14556 -32000"/>
              <a:gd name="T13" fmla="*/ T12 w 64000"/>
              <a:gd name="T14" fmla="+- 0 -28498 -32000"/>
              <a:gd name="T15" fmla="*/ -28498 h 64000"/>
              <a:gd name="T16" fmla="+- 0 32000 -32000"/>
              <a:gd name="T17" fmla="*/ T16 w 64000"/>
              <a:gd name="T18" fmla="+- 0 0 -32000"/>
              <a:gd name="T19" fmla="*/ 0 h 64000"/>
              <a:gd name="T20" fmla="+- 0 14556 -32000"/>
              <a:gd name="T21" fmla="*/ T20 w 64000"/>
              <a:gd name="T22" fmla="+- 0 28497 -32000"/>
              <a:gd name="T23" fmla="*/ 28497 h 64000"/>
              <a:gd name="T24" fmla="+- 0 14556 -32000"/>
              <a:gd name="T25" fmla="*/ T24 w 64000"/>
              <a:gd name="T26" fmla="+- 0 28497 -32000"/>
              <a:gd name="T27" fmla="*/ 28497 h 64000"/>
              <a:gd name="T28" fmla="+- 0 14555 -32000"/>
              <a:gd name="T29" fmla="*/ T28 w 64000"/>
              <a:gd name="T30" fmla="+- 0 28497 -32000"/>
              <a:gd name="T31" fmla="*/ 28497 h 64000"/>
              <a:gd name="T32" fmla="+- 0 14556 -32000"/>
              <a:gd name="T33" fmla="*/ T32 w 64000"/>
              <a:gd name="T34" fmla="+- 0 28498 -32000"/>
              <a:gd name="T35" fmla="*/ 28498 h 64000"/>
              <a:gd name="T36" fmla="+- 0 14556 -32000"/>
              <a:gd name="T37" fmla="*/ T36 w 64000"/>
              <a:gd name="T38" fmla="+- 0 -28498 -32000"/>
              <a:gd name="T39" fmla="*/ -28498 h 64000"/>
              <a:gd name="T40" fmla="+- 0 14555 -32000"/>
              <a:gd name="T41" fmla="*/ T40 w 64000"/>
              <a:gd name="T42" fmla="+- 0 -28498 -32000"/>
              <a:gd name="T43" fmla="*/ -28498 h 64000"/>
              <a:gd name="T44" fmla="+- 0 14556 -32000"/>
              <a:gd name="T45" fmla="*/ T44 w 64000"/>
              <a:gd name="T46" fmla="+- 0 -28498 -32000"/>
              <a:gd name="T47" fmla="*/ -28498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89136" name="AutoShape 16"/>
          <p:cNvSpPr>
            <a:spLocks noChangeArrowheads="1"/>
          </p:cNvSpPr>
          <p:nvPr userDrawn="1"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21057 -32000"/>
              <a:gd name="T13" fmla="*/ T12 w 64000"/>
              <a:gd name="T14" fmla="+- 0 -24096 -32000"/>
              <a:gd name="T15" fmla="*/ -24096 h 64000"/>
              <a:gd name="T16" fmla="+- 0 32000 -32000"/>
              <a:gd name="T17" fmla="*/ T16 w 64000"/>
              <a:gd name="T18" fmla="+- 0 0 -32000"/>
              <a:gd name="T19" fmla="*/ 0 h 64000"/>
              <a:gd name="T20" fmla="+- 0 21057 -32000"/>
              <a:gd name="T21" fmla="*/ T20 w 64000"/>
              <a:gd name="T22" fmla="+- 0 24095 -32000"/>
              <a:gd name="T23" fmla="*/ 24095 h 64000"/>
              <a:gd name="T24" fmla="+- 0 21057 -32000"/>
              <a:gd name="T25" fmla="*/ T24 w 64000"/>
              <a:gd name="T26" fmla="+- 0 24095 -32000"/>
              <a:gd name="T27" fmla="*/ 24095 h 64000"/>
              <a:gd name="T28" fmla="+- 0 21056 -32000"/>
              <a:gd name="T29" fmla="*/ T28 w 64000"/>
              <a:gd name="T30" fmla="+- 0 24095 -32000"/>
              <a:gd name="T31" fmla="*/ 24095 h 64000"/>
              <a:gd name="T32" fmla="+- 0 21057 -32000"/>
              <a:gd name="T33" fmla="*/ T32 w 64000"/>
              <a:gd name="T34" fmla="+- 0 24096 -32000"/>
              <a:gd name="T35" fmla="*/ 24096 h 64000"/>
              <a:gd name="T36" fmla="+- 0 21057 -32000"/>
              <a:gd name="T37" fmla="*/ T36 w 64000"/>
              <a:gd name="T38" fmla="+- 0 -24096 -32000"/>
              <a:gd name="T39" fmla="*/ -24096 h 64000"/>
              <a:gd name="T40" fmla="+- 0 21056 -32000"/>
              <a:gd name="T41" fmla="*/ T40 w 64000"/>
              <a:gd name="T42" fmla="+- 0 -24096 -32000"/>
              <a:gd name="T43" fmla="*/ -24096 h 64000"/>
              <a:gd name="T44" fmla="+- 0 21057 -32000"/>
              <a:gd name="T45" fmla="*/ T44 w 64000"/>
              <a:gd name="T46" fmla="+- 0 -24096 -32000"/>
              <a:gd name="T47" fmla="*/ -24096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" y="304800"/>
            <a:ext cx="941336" cy="112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6783387" cy="1143000"/>
          </a:xfrm>
        </p:spPr>
        <p:txBody>
          <a:bodyPr/>
          <a:lstStyle>
            <a:lvl1pPr algn="r" rtl="1">
              <a:defRPr baseline="0">
                <a:latin typeface="Times New Roman" pitchFamily="18" charset="0"/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2600" baseline="0">
                <a:latin typeface="Times New Roman" pitchFamily="18" charset="0"/>
                <a:cs typeface="B Nazanin" pitchFamily="2" charset="-78"/>
              </a:defRPr>
            </a:lvl1pPr>
            <a:lvl2pPr algn="r" rtl="1">
              <a:defRPr sz="2400" baseline="0">
                <a:latin typeface="Times New Roman" pitchFamily="18" charset="0"/>
                <a:cs typeface="B Nazanin" pitchFamily="2" charset="-78"/>
              </a:defRPr>
            </a:lvl2pPr>
            <a:lvl3pPr algn="r" rtl="1">
              <a:defRPr baseline="0">
                <a:latin typeface="Times New Roman" pitchFamily="18" charset="0"/>
                <a:cs typeface="B Nazanin" pitchFamily="2" charset="-78"/>
              </a:defRPr>
            </a:lvl3pPr>
            <a:lvl4pPr algn="r" rtl="1">
              <a:defRPr baseline="0">
                <a:latin typeface="Times New Roman" pitchFamily="18" charset="0"/>
                <a:cs typeface="B Nazanin" pitchFamily="2" charset="-78"/>
              </a:defRPr>
            </a:lvl4pPr>
            <a:lvl5pPr algn="r" rtl="1">
              <a:defRPr baseline="0">
                <a:latin typeface="Times New Roman" pitchFamily="18" charset="0"/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 descr="nrc_arm1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47" y="452112"/>
            <a:ext cx="828905" cy="82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3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495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752600"/>
            <a:ext cx="3771900" cy="38862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752600"/>
            <a:ext cx="37719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59436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Department of Information Technology and Media</a:t>
            </a:r>
          </a:p>
          <a:p>
            <a:r>
              <a:rPr lang="sv-SE"/>
              <a:t>Magnus Engholm </a:t>
            </a:r>
          </a:p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943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662994-C727-4434-9E52-56FBDE944DB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5943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7226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C8F89B-5020-4107-8D45-F709B9AC3BC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" y="304800"/>
            <a:ext cx="941336" cy="112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rc_arm1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47" y="452112"/>
            <a:ext cx="828905" cy="82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9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98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17444 -32000"/>
              <a:gd name="T13" fmla="*/ T12 w 64000"/>
              <a:gd name="T14" fmla="+- 0 -26828 -32000"/>
              <a:gd name="T15" fmla="*/ -26828 h 64000"/>
              <a:gd name="T16" fmla="+- 0 32000 -32000"/>
              <a:gd name="T17" fmla="*/ T16 w 64000"/>
              <a:gd name="T18" fmla="+- 0 0 -32000"/>
              <a:gd name="T19" fmla="*/ 0 h 64000"/>
              <a:gd name="T20" fmla="+- 0 17444 -32000"/>
              <a:gd name="T21" fmla="*/ T20 w 64000"/>
              <a:gd name="T22" fmla="+- 0 26827 -32000"/>
              <a:gd name="T23" fmla="*/ 26827 h 64000"/>
              <a:gd name="T24" fmla="+- 0 17444 -32000"/>
              <a:gd name="T25" fmla="*/ T24 w 64000"/>
              <a:gd name="T26" fmla="+- 0 26827 -32000"/>
              <a:gd name="T27" fmla="*/ 26827 h 64000"/>
              <a:gd name="T28" fmla="+- 0 17443 -32000"/>
              <a:gd name="T29" fmla="*/ T28 w 64000"/>
              <a:gd name="T30" fmla="+- 0 26827 -32000"/>
              <a:gd name="T31" fmla="*/ 26827 h 64000"/>
              <a:gd name="T32" fmla="+- 0 17444 -32000"/>
              <a:gd name="T33" fmla="*/ T32 w 64000"/>
              <a:gd name="T34" fmla="+- 0 26828 -32000"/>
              <a:gd name="T35" fmla="*/ 26828 h 64000"/>
              <a:gd name="T36" fmla="+- 0 17444 -32000"/>
              <a:gd name="T37" fmla="*/ T36 w 64000"/>
              <a:gd name="T38" fmla="+- 0 -26828 -32000"/>
              <a:gd name="T39" fmla="*/ -26828 h 64000"/>
              <a:gd name="T40" fmla="+- 0 17443 -32000"/>
              <a:gd name="T41" fmla="*/ T40 w 64000"/>
              <a:gd name="T42" fmla="+- 0 -26828 -32000"/>
              <a:gd name="T43" fmla="*/ -26828 h 64000"/>
              <a:gd name="T44" fmla="+- 0 17444 -32000"/>
              <a:gd name="T45" fmla="*/ T44 w 64000"/>
              <a:gd name="T46" fmla="+- 0 -26828 -32000"/>
              <a:gd name="T47" fmla="*/ -26828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21057 -32000"/>
              <a:gd name="T13" fmla="*/ T12 w 64000"/>
              <a:gd name="T14" fmla="+- 0 -24096 -32000"/>
              <a:gd name="T15" fmla="*/ -24096 h 64000"/>
              <a:gd name="T16" fmla="+- 0 32000 -32000"/>
              <a:gd name="T17" fmla="*/ T16 w 64000"/>
              <a:gd name="T18" fmla="+- 0 0 -32000"/>
              <a:gd name="T19" fmla="*/ 0 h 64000"/>
              <a:gd name="T20" fmla="+- 0 21057 -32000"/>
              <a:gd name="T21" fmla="*/ T20 w 64000"/>
              <a:gd name="T22" fmla="+- 0 24095 -32000"/>
              <a:gd name="T23" fmla="*/ 24095 h 64000"/>
              <a:gd name="T24" fmla="+- 0 21057 -32000"/>
              <a:gd name="T25" fmla="*/ T24 w 64000"/>
              <a:gd name="T26" fmla="+- 0 24095 -32000"/>
              <a:gd name="T27" fmla="*/ 24095 h 64000"/>
              <a:gd name="T28" fmla="+- 0 21056 -32000"/>
              <a:gd name="T29" fmla="*/ T28 w 64000"/>
              <a:gd name="T30" fmla="+- 0 24095 -32000"/>
              <a:gd name="T31" fmla="*/ 24095 h 64000"/>
              <a:gd name="T32" fmla="+- 0 21057 -32000"/>
              <a:gd name="T33" fmla="*/ T32 w 64000"/>
              <a:gd name="T34" fmla="+- 0 24096 -32000"/>
              <a:gd name="T35" fmla="*/ 24096 h 64000"/>
              <a:gd name="T36" fmla="+- 0 21057 -32000"/>
              <a:gd name="T37" fmla="*/ T36 w 64000"/>
              <a:gd name="T38" fmla="+- 0 -24096 -32000"/>
              <a:gd name="T39" fmla="*/ -24096 h 64000"/>
              <a:gd name="T40" fmla="+- 0 21056 -32000"/>
              <a:gd name="T41" fmla="*/ T40 w 64000"/>
              <a:gd name="T42" fmla="+- 0 -24096 -32000"/>
              <a:gd name="T43" fmla="*/ -24096 h 64000"/>
              <a:gd name="T44" fmla="+- 0 21057 -32000"/>
              <a:gd name="T45" fmla="*/ T44 w 64000"/>
              <a:gd name="T46" fmla="+- 0 -24096 -32000"/>
              <a:gd name="T47" fmla="*/ -24096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388109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17444 -32000"/>
              <a:gd name="T13" fmla="*/ T12 w 64000"/>
              <a:gd name="T14" fmla="+- 0 -26828 -32000"/>
              <a:gd name="T15" fmla="*/ -26828 h 64000"/>
              <a:gd name="T16" fmla="+- 0 32000 -32000"/>
              <a:gd name="T17" fmla="*/ T16 w 64000"/>
              <a:gd name="T18" fmla="+- 0 0 -32000"/>
              <a:gd name="T19" fmla="*/ 0 h 64000"/>
              <a:gd name="T20" fmla="+- 0 17444 -32000"/>
              <a:gd name="T21" fmla="*/ T20 w 64000"/>
              <a:gd name="T22" fmla="+- 0 26827 -32000"/>
              <a:gd name="T23" fmla="*/ 26827 h 64000"/>
              <a:gd name="T24" fmla="+- 0 17444 -32000"/>
              <a:gd name="T25" fmla="*/ T24 w 64000"/>
              <a:gd name="T26" fmla="+- 0 26827 -32000"/>
              <a:gd name="T27" fmla="*/ 26827 h 64000"/>
              <a:gd name="T28" fmla="+- 0 17443 -32000"/>
              <a:gd name="T29" fmla="*/ T28 w 64000"/>
              <a:gd name="T30" fmla="+- 0 26827 -32000"/>
              <a:gd name="T31" fmla="*/ 26827 h 64000"/>
              <a:gd name="T32" fmla="+- 0 17444 -32000"/>
              <a:gd name="T33" fmla="*/ T32 w 64000"/>
              <a:gd name="T34" fmla="+- 0 26828 -32000"/>
              <a:gd name="T35" fmla="*/ 26828 h 64000"/>
              <a:gd name="T36" fmla="+- 0 17444 -32000"/>
              <a:gd name="T37" fmla="*/ T36 w 64000"/>
              <a:gd name="T38" fmla="+- 0 -26828 -32000"/>
              <a:gd name="T39" fmla="*/ -26828 h 64000"/>
              <a:gd name="T40" fmla="+- 0 17443 -32000"/>
              <a:gd name="T41" fmla="*/ T40 w 64000"/>
              <a:gd name="T42" fmla="+- 0 -26828 -32000"/>
              <a:gd name="T43" fmla="*/ -26828 h 64000"/>
              <a:gd name="T44" fmla="+- 0 17444 -32000"/>
              <a:gd name="T45" fmla="*/ T44 w 64000"/>
              <a:gd name="T46" fmla="+- 0 -26828 -32000"/>
              <a:gd name="T47" fmla="*/ -26828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21057 -32000"/>
              <a:gd name="T13" fmla="*/ T12 w 64000"/>
              <a:gd name="T14" fmla="+- 0 -24096 -32000"/>
              <a:gd name="T15" fmla="*/ -24096 h 64000"/>
              <a:gd name="T16" fmla="+- 0 32000 -32000"/>
              <a:gd name="T17" fmla="*/ T16 w 64000"/>
              <a:gd name="T18" fmla="+- 0 0 -32000"/>
              <a:gd name="T19" fmla="*/ 0 h 64000"/>
              <a:gd name="T20" fmla="+- 0 21057 -32000"/>
              <a:gd name="T21" fmla="*/ T20 w 64000"/>
              <a:gd name="T22" fmla="+- 0 24095 -32000"/>
              <a:gd name="T23" fmla="*/ 24095 h 64000"/>
              <a:gd name="T24" fmla="+- 0 21057 -32000"/>
              <a:gd name="T25" fmla="*/ T24 w 64000"/>
              <a:gd name="T26" fmla="+- 0 24095 -32000"/>
              <a:gd name="T27" fmla="*/ 24095 h 64000"/>
              <a:gd name="T28" fmla="+- 0 21056 -32000"/>
              <a:gd name="T29" fmla="*/ T28 w 64000"/>
              <a:gd name="T30" fmla="+- 0 24095 -32000"/>
              <a:gd name="T31" fmla="*/ 24095 h 64000"/>
              <a:gd name="T32" fmla="+- 0 21057 -32000"/>
              <a:gd name="T33" fmla="*/ T32 w 64000"/>
              <a:gd name="T34" fmla="+- 0 24096 -32000"/>
              <a:gd name="T35" fmla="*/ 24096 h 64000"/>
              <a:gd name="T36" fmla="+- 0 21057 -32000"/>
              <a:gd name="T37" fmla="*/ T36 w 64000"/>
              <a:gd name="T38" fmla="+- 0 -24096 -32000"/>
              <a:gd name="T39" fmla="*/ -24096 h 64000"/>
              <a:gd name="T40" fmla="+- 0 21056 -32000"/>
              <a:gd name="T41" fmla="*/ T40 w 64000"/>
              <a:gd name="T42" fmla="+- 0 -24096 -32000"/>
              <a:gd name="T43" fmla="*/ -24096 h 64000"/>
              <a:gd name="T44" fmla="+- 0 21057 -32000"/>
              <a:gd name="T45" fmla="*/ T44 w 64000"/>
              <a:gd name="T46" fmla="+- 0 -24096 -32000"/>
              <a:gd name="T47" fmla="*/ -24096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 userDrawn="1"/>
        </p:nvSpPr>
        <p:spPr bwMode="auto">
          <a:xfrm>
            <a:off x="3200400" y="6279178"/>
            <a:ext cx="2743200" cy="41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rtl="1"/>
            <a:r>
              <a:rPr lang="fa-IR" sz="1800" b="1" dirty="0" smtClean="0">
                <a:cs typeface="B Nazanin" pitchFamily="2" charset="-78"/>
              </a:rPr>
              <a:t>تقویت کننده‌های نوری</a:t>
            </a:r>
            <a:endParaRPr lang="en-US" sz="1800" b="1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010400" y="630772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fld id="{23CA9C1D-3A72-4F37-8AB4-FA2F6789B424}" type="slidenum">
              <a:rPr lang="fa-IR" sz="2000" b="1" smtClean="0">
                <a:cs typeface="B Nazanin" pitchFamily="2" charset="-78"/>
              </a:rPr>
              <a:pPr algn="r" rtl="1"/>
              <a:t>‹#›</a:t>
            </a:fld>
            <a:r>
              <a:rPr lang="fa-IR" sz="2000" b="1" dirty="0" smtClean="0">
                <a:cs typeface="B Nazanin" pitchFamily="2" charset="-78"/>
              </a:rPr>
              <a:t> از 26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66800" y="63231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r>
              <a:rPr lang="fa-IR" sz="1800" b="1" baseline="0" dirty="0" smtClean="0">
                <a:cs typeface="B Nazanin" pitchFamily="2" charset="-78"/>
              </a:rPr>
              <a:t>93/10/8</a:t>
            </a:r>
            <a:endParaRPr lang="en-US" sz="1800" dirty="0">
              <a:cs typeface="B Nazanin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p-photonics.com/tutorial_fiber_amplifier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990600"/>
            <a:ext cx="7015162" cy="14446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تقویت کننده‌های نوری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درس الکترونیک نوری</a:t>
            </a:r>
          </a:p>
          <a:p>
            <a:pPr algn="ctr" rtl="1"/>
            <a:r>
              <a:rPr lang="fa-IR" dirty="0" smtClean="0">
                <a:cs typeface="B Nazanin" pitchFamily="2" charset="-78"/>
              </a:rPr>
              <a:t>استاد: پروفسور محمد نژاد</a:t>
            </a:r>
          </a:p>
          <a:p>
            <a:pPr algn="ctr" rtl="1"/>
            <a:r>
              <a:rPr lang="fa-IR" dirty="0" smtClean="0">
                <a:cs typeface="B Nazanin" pitchFamily="2" charset="-78"/>
              </a:rPr>
              <a:t>ارائه: فرهاد باقراسکویی</a:t>
            </a:r>
            <a:endParaRPr lang="en-US" dirty="0" smtClean="0">
              <a:cs typeface="B Nazanin" pitchFamily="2" charset="-78"/>
            </a:endParaRPr>
          </a:p>
          <a:p>
            <a:pPr algn="ctr" rtl="1"/>
            <a:r>
              <a:rPr lang="fa-IR" dirty="0" smtClean="0">
                <a:cs typeface="B Nazanin" pitchFamily="2" charset="-78"/>
              </a:rPr>
              <a:t>دی ماه 93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4" y="990600"/>
            <a:ext cx="108108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rc_arm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81100"/>
            <a:ext cx="909201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Erbium-Doped Fiber Amplifiers</a:t>
            </a:r>
            <a:endParaRPr lang="en-GB" dirty="0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58501" cy="39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009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Erbium-Doped </a:t>
            </a:r>
            <a:r>
              <a:rPr lang="en-US" altLang="ja-JP" dirty="0"/>
              <a:t>Fiber Amplifiers</a:t>
            </a:r>
            <a:endParaRPr lang="en-GB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9pPr>
          </a:lstStyle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شامل دیودهای نوری برای اندازه گیری، لیزر برای تحریک و ایزولاتور برای فیلتر کردن طیف خروجی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53793"/>
              </p:ext>
            </p:extLst>
          </p:nvPr>
        </p:nvGraphicFramePr>
        <p:xfrm>
          <a:off x="609600" y="1524000"/>
          <a:ext cx="77724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4" imgW="8277225" imgH="3905250" progId="Visio.Drawing.11">
                  <p:embed/>
                </p:oleObj>
              </mc:Choice>
              <mc:Fallback>
                <p:oleObj name="Visio" r:id="rId4" imgW="8277225" imgH="390525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7724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066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Erbium-Doped Fiber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39031" y="1622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88231" y="2527300"/>
            <a:ext cx="590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980 nm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64531" y="1776413"/>
            <a:ext cx="1778000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964531" y="2582863"/>
            <a:ext cx="1778000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34369" y="3227388"/>
            <a:ext cx="1808162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" name="Freeform 32"/>
          <p:cNvSpPr>
            <a:spLocks/>
          </p:cNvSpPr>
          <p:nvPr/>
        </p:nvSpPr>
        <p:spPr bwMode="auto">
          <a:xfrm>
            <a:off x="967581" y="2798763"/>
            <a:ext cx="773113" cy="241300"/>
          </a:xfrm>
          <a:custGeom>
            <a:avLst/>
            <a:gdLst>
              <a:gd name="T0" fmla="*/ 34 w 487"/>
              <a:gd name="T1" fmla="*/ 34 h 152"/>
              <a:gd name="T2" fmla="*/ 53 w 487"/>
              <a:gd name="T3" fmla="*/ 17 h 152"/>
              <a:gd name="T4" fmla="*/ 65 w 487"/>
              <a:gd name="T5" fmla="*/ 15 h 152"/>
              <a:gd name="T6" fmla="*/ 84 w 487"/>
              <a:gd name="T7" fmla="*/ 28 h 152"/>
              <a:gd name="T8" fmla="*/ 96 w 487"/>
              <a:gd name="T9" fmla="*/ 45 h 152"/>
              <a:gd name="T10" fmla="*/ 112 w 487"/>
              <a:gd name="T11" fmla="*/ 69 h 152"/>
              <a:gd name="T12" fmla="*/ 119 w 487"/>
              <a:gd name="T13" fmla="*/ 81 h 152"/>
              <a:gd name="T14" fmla="*/ 134 w 487"/>
              <a:gd name="T15" fmla="*/ 102 h 152"/>
              <a:gd name="T16" fmla="*/ 148 w 487"/>
              <a:gd name="T17" fmla="*/ 121 h 152"/>
              <a:gd name="T18" fmla="*/ 175 w 487"/>
              <a:gd name="T19" fmla="*/ 148 h 152"/>
              <a:gd name="T20" fmla="*/ 193 w 487"/>
              <a:gd name="T21" fmla="*/ 148 h 152"/>
              <a:gd name="T22" fmla="*/ 215 w 487"/>
              <a:gd name="T23" fmla="*/ 126 h 152"/>
              <a:gd name="T24" fmla="*/ 227 w 487"/>
              <a:gd name="T25" fmla="*/ 107 h 152"/>
              <a:gd name="T26" fmla="*/ 243 w 487"/>
              <a:gd name="T27" fmla="*/ 84 h 152"/>
              <a:gd name="T28" fmla="*/ 255 w 487"/>
              <a:gd name="T29" fmla="*/ 67 h 152"/>
              <a:gd name="T30" fmla="*/ 267 w 487"/>
              <a:gd name="T31" fmla="*/ 48 h 152"/>
              <a:gd name="T32" fmla="*/ 299 w 487"/>
              <a:gd name="T33" fmla="*/ 17 h 152"/>
              <a:gd name="T34" fmla="*/ 320 w 487"/>
              <a:gd name="T35" fmla="*/ 28 h 152"/>
              <a:gd name="T36" fmla="*/ 339 w 487"/>
              <a:gd name="T37" fmla="*/ 53 h 152"/>
              <a:gd name="T38" fmla="*/ 354 w 487"/>
              <a:gd name="T39" fmla="*/ 79 h 152"/>
              <a:gd name="T40" fmla="*/ 367 w 487"/>
              <a:gd name="T41" fmla="*/ 93 h 152"/>
              <a:gd name="T42" fmla="*/ 382 w 487"/>
              <a:gd name="T43" fmla="*/ 115 h 152"/>
              <a:gd name="T44" fmla="*/ 394 w 487"/>
              <a:gd name="T45" fmla="*/ 133 h 152"/>
              <a:gd name="T46" fmla="*/ 422 w 487"/>
              <a:gd name="T47" fmla="*/ 152 h 152"/>
              <a:gd name="T48" fmla="*/ 441 w 487"/>
              <a:gd name="T49" fmla="*/ 145 h 152"/>
              <a:gd name="T50" fmla="*/ 461 w 487"/>
              <a:gd name="T51" fmla="*/ 124 h 152"/>
              <a:gd name="T52" fmla="*/ 478 w 487"/>
              <a:gd name="T53" fmla="*/ 93 h 152"/>
              <a:gd name="T54" fmla="*/ 465 w 487"/>
              <a:gd name="T55" fmla="*/ 91 h 152"/>
              <a:gd name="T56" fmla="*/ 447 w 487"/>
              <a:gd name="T57" fmla="*/ 115 h 152"/>
              <a:gd name="T58" fmla="*/ 434 w 487"/>
              <a:gd name="T59" fmla="*/ 131 h 152"/>
              <a:gd name="T60" fmla="*/ 416 w 487"/>
              <a:gd name="T61" fmla="*/ 140 h 152"/>
              <a:gd name="T62" fmla="*/ 415 w 487"/>
              <a:gd name="T63" fmla="*/ 134 h 152"/>
              <a:gd name="T64" fmla="*/ 396 w 487"/>
              <a:gd name="T65" fmla="*/ 114 h 152"/>
              <a:gd name="T66" fmla="*/ 380 w 487"/>
              <a:gd name="T67" fmla="*/ 91 h 152"/>
              <a:gd name="T68" fmla="*/ 367 w 487"/>
              <a:gd name="T69" fmla="*/ 71 h 152"/>
              <a:gd name="T70" fmla="*/ 356 w 487"/>
              <a:gd name="T71" fmla="*/ 57 h 152"/>
              <a:gd name="T72" fmla="*/ 337 w 487"/>
              <a:gd name="T73" fmla="*/ 31 h 152"/>
              <a:gd name="T74" fmla="*/ 313 w 487"/>
              <a:gd name="T75" fmla="*/ 3 h 152"/>
              <a:gd name="T76" fmla="*/ 289 w 487"/>
              <a:gd name="T77" fmla="*/ 3 h 152"/>
              <a:gd name="T78" fmla="*/ 255 w 487"/>
              <a:gd name="T79" fmla="*/ 45 h 152"/>
              <a:gd name="T80" fmla="*/ 243 w 487"/>
              <a:gd name="T81" fmla="*/ 64 h 152"/>
              <a:gd name="T82" fmla="*/ 241 w 487"/>
              <a:gd name="T83" fmla="*/ 69 h 152"/>
              <a:gd name="T84" fmla="*/ 224 w 487"/>
              <a:gd name="T85" fmla="*/ 88 h 152"/>
              <a:gd name="T86" fmla="*/ 210 w 487"/>
              <a:gd name="T87" fmla="*/ 110 h 152"/>
              <a:gd name="T88" fmla="*/ 198 w 487"/>
              <a:gd name="T89" fmla="*/ 127 h 152"/>
              <a:gd name="T90" fmla="*/ 179 w 487"/>
              <a:gd name="T91" fmla="*/ 140 h 152"/>
              <a:gd name="T92" fmla="*/ 182 w 487"/>
              <a:gd name="T93" fmla="*/ 134 h 152"/>
              <a:gd name="T94" fmla="*/ 162 w 487"/>
              <a:gd name="T95" fmla="*/ 117 h 152"/>
              <a:gd name="T96" fmla="*/ 148 w 487"/>
              <a:gd name="T97" fmla="*/ 98 h 152"/>
              <a:gd name="T98" fmla="*/ 136 w 487"/>
              <a:gd name="T99" fmla="*/ 81 h 152"/>
              <a:gd name="T100" fmla="*/ 127 w 487"/>
              <a:gd name="T101" fmla="*/ 69 h 152"/>
              <a:gd name="T102" fmla="*/ 113 w 487"/>
              <a:gd name="T103" fmla="*/ 50 h 152"/>
              <a:gd name="T104" fmla="*/ 101 w 487"/>
              <a:gd name="T105" fmla="*/ 31 h 152"/>
              <a:gd name="T106" fmla="*/ 77 w 487"/>
              <a:gd name="T107" fmla="*/ 3 h 152"/>
              <a:gd name="T108" fmla="*/ 58 w 487"/>
              <a:gd name="T109" fmla="*/ 0 h 152"/>
              <a:gd name="T110" fmla="*/ 41 w 487"/>
              <a:gd name="T111" fmla="*/ 7 h 152"/>
              <a:gd name="T112" fmla="*/ 24 w 487"/>
              <a:gd name="T113" fmla="*/ 28 h 152"/>
              <a:gd name="T114" fmla="*/ 0 w 487"/>
              <a:gd name="T115" fmla="*/ 7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152">
                <a:moveTo>
                  <a:pt x="13" y="77"/>
                </a:moveTo>
                <a:lnTo>
                  <a:pt x="13" y="72"/>
                </a:lnTo>
                <a:lnTo>
                  <a:pt x="15" y="71"/>
                </a:lnTo>
                <a:lnTo>
                  <a:pt x="17" y="65"/>
                </a:lnTo>
                <a:lnTo>
                  <a:pt x="27" y="41"/>
                </a:lnTo>
                <a:lnTo>
                  <a:pt x="34" y="34"/>
                </a:lnTo>
                <a:lnTo>
                  <a:pt x="36" y="31"/>
                </a:lnTo>
                <a:lnTo>
                  <a:pt x="39" y="28"/>
                </a:lnTo>
                <a:lnTo>
                  <a:pt x="41" y="24"/>
                </a:lnTo>
                <a:lnTo>
                  <a:pt x="48" y="21"/>
                </a:lnTo>
                <a:lnTo>
                  <a:pt x="50" y="21"/>
                </a:lnTo>
                <a:lnTo>
                  <a:pt x="53" y="17"/>
                </a:lnTo>
                <a:lnTo>
                  <a:pt x="55" y="17"/>
                </a:lnTo>
                <a:lnTo>
                  <a:pt x="57" y="15"/>
                </a:lnTo>
                <a:lnTo>
                  <a:pt x="63" y="15"/>
                </a:lnTo>
                <a:lnTo>
                  <a:pt x="65" y="14"/>
                </a:lnTo>
                <a:lnTo>
                  <a:pt x="60" y="14"/>
                </a:lnTo>
                <a:lnTo>
                  <a:pt x="65" y="15"/>
                </a:lnTo>
                <a:lnTo>
                  <a:pt x="67" y="15"/>
                </a:lnTo>
                <a:lnTo>
                  <a:pt x="69" y="17"/>
                </a:lnTo>
                <a:lnTo>
                  <a:pt x="70" y="17"/>
                </a:lnTo>
                <a:lnTo>
                  <a:pt x="75" y="21"/>
                </a:lnTo>
                <a:lnTo>
                  <a:pt x="79" y="22"/>
                </a:lnTo>
                <a:lnTo>
                  <a:pt x="84" y="28"/>
                </a:lnTo>
                <a:lnTo>
                  <a:pt x="86" y="31"/>
                </a:lnTo>
                <a:lnTo>
                  <a:pt x="89" y="34"/>
                </a:lnTo>
                <a:lnTo>
                  <a:pt x="91" y="38"/>
                </a:lnTo>
                <a:lnTo>
                  <a:pt x="93" y="40"/>
                </a:lnTo>
                <a:lnTo>
                  <a:pt x="94" y="43"/>
                </a:lnTo>
                <a:lnTo>
                  <a:pt x="96" y="45"/>
                </a:lnTo>
                <a:lnTo>
                  <a:pt x="100" y="52"/>
                </a:lnTo>
                <a:lnTo>
                  <a:pt x="101" y="53"/>
                </a:lnTo>
                <a:lnTo>
                  <a:pt x="103" y="57"/>
                </a:lnTo>
                <a:lnTo>
                  <a:pt x="105" y="59"/>
                </a:lnTo>
                <a:lnTo>
                  <a:pt x="108" y="67"/>
                </a:lnTo>
                <a:lnTo>
                  <a:pt x="112" y="69"/>
                </a:lnTo>
                <a:lnTo>
                  <a:pt x="115" y="72"/>
                </a:lnTo>
                <a:lnTo>
                  <a:pt x="117" y="76"/>
                </a:lnTo>
                <a:lnTo>
                  <a:pt x="120" y="81"/>
                </a:lnTo>
                <a:lnTo>
                  <a:pt x="120" y="79"/>
                </a:lnTo>
                <a:lnTo>
                  <a:pt x="119" y="76"/>
                </a:lnTo>
                <a:lnTo>
                  <a:pt x="119" y="81"/>
                </a:lnTo>
                <a:lnTo>
                  <a:pt x="124" y="84"/>
                </a:lnTo>
                <a:lnTo>
                  <a:pt x="125" y="88"/>
                </a:lnTo>
                <a:lnTo>
                  <a:pt x="127" y="90"/>
                </a:lnTo>
                <a:lnTo>
                  <a:pt x="129" y="93"/>
                </a:lnTo>
                <a:lnTo>
                  <a:pt x="131" y="95"/>
                </a:lnTo>
                <a:lnTo>
                  <a:pt x="134" y="102"/>
                </a:lnTo>
                <a:lnTo>
                  <a:pt x="136" y="103"/>
                </a:lnTo>
                <a:lnTo>
                  <a:pt x="137" y="109"/>
                </a:lnTo>
                <a:lnTo>
                  <a:pt x="141" y="110"/>
                </a:lnTo>
                <a:lnTo>
                  <a:pt x="144" y="115"/>
                </a:lnTo>
                <a:lnTo>
                  <a:pt x="146" y="117"/>
                </a:lnTo>
                <a:lnTo>
                  <a:pt x="148" y="121"/>
                </a:lnTo>
                <a:lnTo>
                  <a:pt x="150" y="122"/>
                </a:lnTo>
                <a:lnTo>
                  <a:pt x="151" y="127"/>
                </a:lnTo>
                <a:lnTo>
                  <a:pt x="156" y="129"/>
                </a:lnTo>
                <a:lnTo>
                  <a:pt x="158" y="133"/>
                </a:lnTo>
                <a:lnTo>
                  <a:pt x="170" y="145"/>
                </a:lnTo>
                <a:lnTo>
                  <a:pt x="175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4" y="148"/>
                </a:lnTo>
                <a:lnTo>
                  <a:pt x="201" y="140"/>
                </a:lnTo>
                <a:lnTo>
                  <a:pt x="205" y="138"/>
                </a:lnTo>
                <a:lnTo>
                  <a:pt x="210" y="133"/>
                </a:lnTo>
                <a:lnTo>
                  <a:pt x="212" y="129"/>
                </a:lnTo>
                <a:lnTo>
                  <a:pt x="215" y="126"/>
                </a:lnTo>
                <a:lnTo>
                  <a:pt x="217" y="122"/>
                </a:lnTo>
                <a:lnTo>
                  <a:pt x="218" y="121"/>
                </a:lnTo>
                <a:lnTo>
                  <a:pt x="220" y="117"/>
                </a:lnTo>
                <a:lnTo>
                  <a:pt x="222" y="115"/>
                </a:lnTo>
                <a:lnTo>
                  <a:pt x="225" y="109"/>
                </a:lnTo>
                <a:lnTo>
                  <a:pt x="227" y="107"/>
                </a:lnTo>
                <a:lnTo>
                  <a:pt x="229" y="103"/>
                </a:lnTo>
                <a:lnTo>
                  <a:pt x="230" y="102"/>
                </a:lnTo>
                <a:lnTo>
                  <a:pt x="234" y="95"/>
                </a:lnTo>
                <a:lnTo>
                  <a:pt x="237" y="91"/>
                </a:lnTo>
                <a:lnTo>
                  <a:pt x="241" y="90"/>
                </a:lnTo>
                <a:lnTo>
                  <a:pt x="243" y="84"/>
                </a:lnTo>
                <a:lnTo>
                  <a:pt x="244" y="83"/>
                </a:lnTo>
                <a:lnTo>
                  <a:pt x="248" y="83"/>
                </a:lnTo>
                <a:lnTo>
                  <a:pt x="251" y="76"/>
                </a:lnTo>
                <a:lnTo>
                  <a:pt x="251" y="72"/>
                </a:lnTo>
                <a:lnTo>
                  <a:pt x="253" y="71"/>
                </a:lnTo>
                <a:lnTo>
                  <a:pt x="255" y="67"/>
                </a:lnTo>
                <a:lnTo>
                  <a:pt x="256" y="65"/>
                </a:lnTo>
                <a:lnTo>
                  <a:pt x="260" y="59"/>
                </a:lnTo>
                <a:lnTo>
                  <a:pt x="261" y="57"/>
                </a:lnTo>
                <a:lnTo>
                  <a:pt x="263" y="53"/>
                </a:lnTo>
                <a:lnTo>
                  <a:pt x="265" y="52"/>
                </a:lnTo>
                <a:lnTo>
                  <a:pt x="267" y="48"/>
                </a:lnTo>
                <a:lnTo>
                  <a:pt x="272" y="43"/>
                </a:lnTo>
                <a:lnTo>
                  <a:pt x="274" y="40"/>
                </a:lnTo>
                <a:lnTo>
                  <a:pt x="275" y="38"/>
                </a:lnTo>
                <a:lnTo>
                  <a:pt x="277" y="34"/>
                </a:lnTo>
                <a:lnTo>
                  <a:pt x="296" y="17"/>
                </a:lnTo>
                <a:lnTo>
                  <a:pt x="299" y="17"/>
                </a:lnTo>
                <a:lnTo>
                  <a:pt x="301" y="15"/>
                </a:lnTo>
                <a:lnTo>
                  <a:pt x="303" y="15"/>
                </a:lnTo>
                <a:lnTo>
                  <a:pt x="305" y="17"/>
                </a:lnTo>
                <a:lnTo>
                  <a:pt x="306" y="17"/>
                </a:lnTo>
                <a:lnTo>
                  <a:pt x="317" y="26"/>
                </a:lnTo>
                <a:lnTo>
                  <a:pt x="320" y="28"/>
                </a:lnTo>
                <a:lnTo>
                  <a:pt x="322" y="31"/>
                </a:lnTo>
                <a:lnTo>
                  <a:pt x="325" y="34"/>
                </a:lnTo>
                <a:lnTo>
                  <a:pt x="327" y="38"/>
                </a:lnTo>
                <a:lnTo>
                  <a:pt x="334" y="45"/>
                </a:lnTo>
                <a:lnTo>
                  <a:pt x="337" y="52"/>
                </a:lnTo>
                <a:lnTo>
                  <a:pt x="339" y="53"/>
                </a:lnTo>
                <a:lnTo>
                  <a:pt x="341" y="57"/>
                </a:lnTo>
                <a:lnTo>
                  <a:pt x="342" y="59"/>
                </a:lnTo>
                <a:lnTo>
                  <a:pt x="346" y="67"/>
                </a:lnTo>
                <a:lnTo>
                  <a:pt x="349" y="69"/>
                </a:lnTo>
                <a:lnTo>
                  <a:pt x="353" y="72"/>
                </a:lnTo>
                <a:lnTo>
                  <a:pt x="354" y="79"/>
                </a:lnTo>
                <a:lnTo>
                  <a:pt x="356" y="79"/>
                </a:lnTo>
                <a:lnTo>
                  <a:pt x="356" y="81"/>
                </a:lnTo>
                <a:lnTo>
                  <a:pt x="361" y="84"/>
                </a:lnTo>
                <a:lnTo>
                  <a:pt x="363" y="88"/>
                </a:lnTo>
                <a:lnTo>
                  <a:pt x="365" y="90"/>
                </a:lnTo>
                <a:lnTo>
                  <a:pt x="367" y="93"/>
                </a:lnTo>
                <a:lnTo>
                  <a:pt x="368" y="95"/>
                </a:lnTo>
                <a:lnTo>
                  <a:pt x="370" y="98"/>
                </a:lnTo>
                <a:lnTo>
                  <a:pt x="375" y="103"/>
                </a:lnTo>
                <a:lnTo>
                  <a:pt x="377" y="107"/>
                </a:lnTo>
                <a:lnTo>
                  <a:pt x="379" y="109"/>
                </a:lnTo>
                <a:lnTo>
                  <a:pt x="382" y="115"/>
                </a:lnTo>
                <a:lnTo>
                  <a:pt x="384" y="117"/>
                </a:lnTo>
                <a:lnTo>
                  <a:pt x="385" y="121"/>
                </a:lnTo>
                <a:lnTo>
                  <a:pt x="387" y="122"/>
                </a:lnTo>
                <a:lnTo>
                  <a:pt x="389" y="126"/>
                </a:lnTo>
                <a:lnTo>
                  <a:pt x="392" y="129"/>
                </a:lnTo>
                <a:lnTo>
                  <a:pt x="394" y="133"/>
                </a:lnTo>
                <a:lnTo>
                  <a:pt x="406" y="145"/>
                </a:lnTo>
                <a:lnTo>
                  <a:pt x="411" y="148"/>
                </a:lnTo>
                <a:lnTo>
                  <a:pt x="413" y="150"/>
                </a:lnTo>
                <a:lnTo>
                  <a:pt x="416" y="150"/>
                </a:lnTo>
                <a:lnTo>
                  <a:pt x="418" y="152"/>
                </a:lnTo>
                <a:lnTo>
                  <a:pt x="422" y="152"/>
                </a:lnTo>
                <a:lnTo>
                  <a:pt x="427" y="150"/>
                </a:lnTo>
                <a:lnTo>
                  <a:pt x="432" y="150"/>
                </a:lnTo>
                <a:lnTo>
                  <a:pt x="434" y="148"/>
                </a:lnTo>
                <a:lnTo>
                  <a:pt x="435" y="148"/>
                </a:lnTo>
                <a:lnTo>
                  <a:pt x="439" y="145"/>
                </a:lnTo>
                <a:lnTo>
                  <a:pt x="441" y="145"/>
                </a:lnTo>
                <a:lnTo>
                  <a:pt x="442" y="141"/>
                </a:lnTo>
                <a:lnTo>
                  <a:pt x="446" y="140"/>
                </a:lnTo>
                <a:lnTo>
                  <a:pt x="453" y="133"/>
                </a:lnTo>
                <a:lnTo>
                  <a:pt x="454" y="129"/>
                </a:lnTo>
                <a:lnTo>
                  <a:pt x="458" y="126"/>
                </a:lnTo>
                <a:lnTo>
                  <a:pt x="461" y="124"/>
                </a:lnTo>
                <a:lnTo>
                  <a:pt x="463" y="119"/>
                </a:lnTo>
                <a:lnTo>
                  <a:pt x="465" y="117"/>
                </a:lnTo>
                <a:lnTo>
                  <a:pt x="470" y="107"/>
                </a:lnTo>
                <a:lnTo>
                  <a:pt x="472" y="105"/>
                </a:lnTo>
                <a:lnTo>
                  <a:pt x="475" y="98"/>
                </a:lnTo>
                <a:lnTo>
                  <a:pt x="478" y="93"/>
                </a:lnTo>
                <a:lnTo>
                  <a:pt x="487" y="79"/>
                </a:lnTo>
                <a:lnTo>
                  <a:pt x="487" y="77"/>
                </a:lnTo>
                <a:lnTo>
                  <a:pt x="473" y="74"/>
                </a:lnTo>
                <a:lnTo>
                  <a:pt x="473" y="72"/>
                </a:lnTo>
                <a:lnTo>
                  <a:pt x="468" y="86"/>
                </a:lnTo>
                <a:lnTo>
                  <a:pt x="465" y="91"/>
                </a:lnTo>
                <a:lnTo>
                  <a:pt x="461" y="98"/>
                </a:lnTo>
                <a:lnTo>
                  <a:pt x="460" y="100"/>
                </a:lnTo>
                <a:lnTo>
                  <a:pt x="454" y="110"/>
                </a:lnTo>
                <a:lnTo>
                  <a:pt x="453" y="112"/>
                </a:lnTo>
                <a:lnTo>
                  <a:pt x="451" y="114"/>
                </a:lnTo>
                <a:lnTo>
                  <a:pt x="447" y="115"/>
                </a:lnTo>
                <a:lnTo>
                  <a:pt x="446" y="121"/>
                </a:lnTo>
                <a:lnTo>
                  <a:pt x="444" y="122"/>
                </a:lnTo>
                <a:lnTo>
                  <a:pt x="442" y="126"/>
                </a:lnTo>
                <a:lnTo>
                  <a:pt x="439" y="129"/>
                </a:lnTo>
                <a:lnTo>
                  <a:pt x="435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4"/>
                </a:lnTo>
                <a:lnTo>
                  <a:pt x="427" y="134"/>
                </a:lnTo>
                <a:lnTo>
                  <a:pt x="425" y="136"/>
                </a:lnTo>
                <a:lnTo>
                  <a:pt x="420" y="136"/>
                </a:lnTo>
                <a:lnTo>
                  <a:pt x="416" y="140"/>
                </a:lnTo>
                <a:lnTo>
                  <a:pt x="422" y="138"/>
                </a:lnTo>
                <a:lnTo>
                  <a:pt x="423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4"/>
                </a:lnTo>
                <a:lnTo>
                  <a:pt x="415" y="134"/>
                </a:lnTo>
                <a:lnTo>
                  <a:pt x="413" y="134"/>
                </a:lnTo>
                <a:lnTo>
                  <a:pt x="404" y="126"/>
                </a:lnTo>
                <a:lnTo>
                  <a:pt x="403" y="122"/>
                </a:lnTo>
                <a:lnTo>
                  <a:pt x="399" y="119"/>
                </a:lnTo>
                <a:lnTo>
                  <a:pt x="398" y="115"/>
                </a:lnTo>
                <a:lnTo>
                  <a:pt x="396" y="114"/>
                </a:lnTo>
                <a:lnTo>
                  <a:pt x="394" y="110"/>
                </a:lnTo>
                <a:lnTo>
                  <a:pt x="392" y="109"/>
                </a:lnTo>
                <a:lnTo>
                  <a:pt x="389" y="102"/>
                </a:lnTo>
                <a:lnTo>
                  <a:pt x="387" y="100"/>
                </a:lnTo>
                <a:lnTo>
                  <a:pt x="385" y="96"/>
                </a:lnTo>
                <a:lnTo>
                  <a:pt x="380" y="91"/>
                </a:lnTo>
                <a:lnTo>
                  <a:pt x="379" y="88"/>
                </a:lnTo>
                <a:lnTo>
                  <a:pt x="377" y="86"/>
                </a:lnTo>
                <a:lnTo>
                  <a:pt x="375" y="83"/>
                </a:lnTo>
                <a:lnTo>
                  <a:pt x="373" y="81"/>
                </a:lnTo>
                <a:lnTo>
                  <a:pt x="372" y="77"/>
                </a:lnTo>
                <a:lnTo>
                  <a:pt x="367" y="71"/>
                </a:lnTo>
                <a:lnTo>
                  <a:pt x="367" y="72"/>
                </a:lnTo>
                <a:lnTo>
                  <a:pt x="368" y="72"/>
                </a:lnTo>
                <a:lnTo>
                  <a:pt x="363" y="65"/>
                </a:lnTo>
                <a:lnTo>
                  <a:pt x="361" y="64"/>
                </a:lnTo>
                <a:lnTo>
                  <a:pt x="360" y="59"/>
                </a:lnTo>
                <a:lnTo>
                  <a:pt x="356" y="57"/>
                </a:lnTo>
                <a:lnTo>
                  <a:pt x="353" y="52"/>
                </a:lnTo>
                <a:lnTo>
                  <a:pt x="351" y="50"/>
                </a:lnTo>
                <a:lnTo>
                  <a:pt x="349" y="46"/>
                </a:lnTo>
                <a:lnTo>
                  <a:pt x="348" y="45"/>
                </a:lnTo>
                <a:lnTo>
                  <a:pt x="344" y="38"/>
                </a:lnTo>
                <a:lnTo>
                  <a:pt x="337" y="31"/>
                </a:lnTo>
                <a:lnTo>
                  <a:pt x="336" y="28"/>
                </a:lnTo>
                <a:lnTo>
                  <a:pt x="332" y="24"/>
                </a:lnTo>
                <a:lnTo>
                  <a:pt x="330" y="21"/>
                </a:lnTo>
                <a:lnTo>
                  <a:pt x="327" y="17"/>
                </a:lnTo>
                <a:lnTo>
                  <a:pt x="323" y="15"/>
                </a:lnTo>
                <a:lnTo>
                  <a:pt x="313" y="3"/>
                </a:lnTo>
                <a:lnTo>
                  <a:pt x="311" y="3"/>
                </a:lnTo>
                <a:lnTo>
                  <a:pt x="310" y="2"/>
                </a:lnTo>
                <a:lnTo>
                  <a:pt x="303" y="2"/>
                </a:lnTo>
                <a:lnTo>
                  <a:pt x="294" y="2"/>
                </a:lnTo>
                <a:lnTo>
                  <a:pt x="292" y="3"/>
                </a:lnTo>
                <a:lnTo>
                  <a:pt x="289" y="3"/>
                </a:lnTo>
                <a:lnTo>
                  <a:pt x="267" y="28"/>
                </a:lnTo>
                <a:lnTo>
                  <a:pt x="265" y="31"/>
                </a:lnTo>
                <a:lnTo>
                  <a:pt x="263" y="33"/>
                </a:lnTo>
                <a:lnTo>
                  <a:pt x="261" y="36"/>
                </a:lnTo>
                <a:lnTo>
                  <a:pt x="256" y="41"/>
                </a:lnTo>
                <a:lnTo>
                  <a:pt x="255" y="45"/>
                </a:lnTo>
                <a:lnTo>
                  <a:pt x="253" y="46"/>
                </a:lnTo>
                <a:lnTo>
                  <a:pt x="251" y="50"/>
                </a:lnTo>
                <a:lnTo>
                  <a:pt x="249" y="52"/>
                </a:lnTo>
                <a:lnTo>
                  <a:pt x="246" y="59"/>
                </a:lnTo>
                <a:lnTo>
                  <a:pt x="244" y="60"/>
                </a:lnTo>
                <a:lnTo>
                  <a:pt x="243" y="64"/>
                </a:lnTo>
                <a:lnTo>
                  <a:pt x="241" y="65"/>
                </a:lnTo>
                <a:lnTo>
                  <a:pt x="237" y="71"/>
                </a:lnTo>
                <a:lnTo>
                  <a:pt x="237" y="76"/>
                </a:lnTo>
                <a:lnTo>
                  <a:pt x="239" y="72"/>
                </a:lnTo>
                <a:lnTo>
                  <a:pt x="239" y="71"/>
                </a:lnTo>
                <a:lnTo>
                  <a:pt x="241" y="69"/>
                </a:lnTo>
                <a:lnTo>
                  <a:pt x="237" y="72"/>
                </a:lnTo>
                <a:lnTo>
                  <a:pt x="232" y="77"/>
                </a:lnTo>
                <a:lnTo>
                  <a:pt x="230" y="79"/>
                </a:lnTo>
                <a:lnTo>
                  <a:pt x="227" y="81"/>
                </a:lnTo>
                <a:lnTo>
                  <a:pt x="225" y="86"/>
                </a:lnTo>
                <a:lnTo>
                  <a:pt x="224" y="88"/>
                </a:lnTo>
                <a:lnTo>
                  <a:pt x="220" y="95"/>
                </a:lnTo>
                <a:lnTo>
                  <a:pt x="218" y="96"/>
                </a:lnTo>
                <a:lnTo>
                  <a:pt x="217" y="100"/>
                </a:lnTo>
                <a:lnTo>
                  <a:pt x="215" y="102"/>
                </a:lnTo>
                <a:lnTo>
                  <a:pt x="212" y="109"/>
                </a:lnTo>
                <a:lnTo>
                  <a:pt x="210" y="110"/>
                </a:lnTo>
                <a:lnTo>
                  <a:pt x="208" y="114"/>
                </a:lnTo>
                <a:lnTo>
                  <a:pt x="206" y="115"/>
                </a:lnTo>
                <a:lnTo>
                  <a:pt x="205" y="119"/>
                </a:lnTo>
                <a:lnTo>
                  <a:pt x="201" y="122"/>
                </a:lnTo>
                <a:lnTo>
                  <a:pt x="199" y="126"/>
                </a:lnTo>
                <a:lnTo>
                  <a:pt x="198" y="127"/>
                </a:lnTo>
                <a:lnTo>
                  <a:pt x="194" y="129"/>
                </a:lnTo>
                <a:lnTo>
                  <a:pt x="187" y="134"/>
                </a:lnTo>
                <a:lnTo>
                  <a:pt x="186" y="134"/>
                </a:lnTo>
                <a:lnTo>
                  <a:pt x="184" y="136"/>
                </a:lnTo>
                <a:lnTo>
                  <a:pt x="182" y="136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6"/>
                </a:lnTo>
                <a:lnTo>
                  <a:pt x="184" y="136"/>
                </a:lnTo>
                <a:lnTo>
                  <a:pt x="182" y="134"/>
                </a:lnTo>
                <a:lnTo>
                  <a:pt x="179" y="134"/>
                </a:lnTo>
                <a:lnTo>
                  <a:pt x="177" y="134"/>
                </a:lnTo>
                <a:lnTo>
                  <a:pt x="168" y="126"/>
                </a:lnTo>
                <a:lnTo>
                  <a:pt x="167" y="122"/>
                </a:lnTo>
                <a:lnTo>
                  <a:pt x="163" y="119"/>
                </a:lnTo>
                <a:lnTo>
                  <a:pt x="162" y="117"/>
                </a:lnTo>
                <a:lnTo>
                  <a:pt x="160" y="115"/>
                </a:lnTo>
                <a:lnTo>
                  <a:pt x="158" y="114"/>
                </a:lnTo>
                <a:lnTo>
                  <a:pt x="156" y="110"/>
                </a:lnTo>
                <a:lnTo>
                  <a:pt x="155" y="109"/>
                </a:lnTo>
                <a:lnTo>
                  <a:pt x="151" y="100"/>
                </a:lnTo>
                <a:lnTo>
                  <a:pt x="148" y="98"/>
                </a:lnTo>
                <a:lnTo>
                  <a:pt x="146" y="96"/>
                </a:lnTo>
                <a:lnTo>
                  <a:pt x="144" y="95"/>
                </a:lnTo>
                <a:lnTo>
                  <a:pt x="141" y="88"/>
                </a:lnTo>
                <a:lnTo>
                  <a:pt x="139" y="86"/>
                </a:lnTo>
                <a:lnTo>
                  <a:pt x="137" y="83"/>
                </a:lnTo>
                <a:lnTo>
                  <a:pt x="136" y="81"/>
                </a:lnTo>
                <a:lnTo>
                  <a:pt x="134" y="77"/>
                </a:lnTo>
                <a:lnTo>
                  <a:pt x="132" y="74"/>
                </a:lnTo>
                <a:lnTo>
                  <a:pt x="132" y="76"/>
                </a:lnTo>
                <a:lnTo>
                  <a:pt x="131" y="72"/>
                </a:lnTo>
                <a:lnTo>
                  <a:pt x="131" y="71"/>
                </a:lnTo>
                <a:lnTo>
                  <a:pt x="127" y="69"/>
                </a:lnTo>
                <a:lnTo>
                  <a:pt x="125" y="65"/>
                </a:lnTo>
                <a:lnTo>
                  <a:pt x="124" y="64"/>
                </a:lnTo>
                <a:lnTo>
                  <a:pt x="122" y="59"/>
                </a:lnTo>
                <a:lnTo>
                  <a:pt x="119" y="57"/>
                </a:lnTo>
                <a:lnTo>
                  <a:pt x="115" y="52"/>
                </a:lnTo>
                <a:lnTo>
                  <a:pt x="113" y="50"/>
                </a:lnTo>
                <a:lnTo>
                  <a:pt x="112" y="46"/>
                </a:lnTo>
                <a:lnTo>
                  <a:pt x="110" y="45"/>
                </a:lnTo>
                <a:lnTo>
                  <a:pt x="106" y="38"/>
                </a:lnTo>
                <a:lnTo>
                  <a:pt x="105" y="36"/>
                </a:lnTo>
                <a:lnTo>
                  <a:pt x="103" y="33"/>
                </a:lnTo>
                <a:lnTo>
                  <a:pt x="101" y="31"/>
                </a:lnTo>
                <a:lnTo>
                  <a:pt x="100" y="28"/>
                </a:lnTo>
                <a:lnTo>
                  <a:pt x="96" y="24"/>
                </a:lnTo>
                <a:lnTo>
                  <a:pt x="94" y="21"/>
                </a:lnTo>
                <a:lnTo>
                  <a:pt x="86" y="12"/>
                </a:lnTo>
                <a:lnTo>
                  <a:pt x="82" y="10"/>
                </a:lnTo>
                <a:lnTo>
                  <a:pt x="77" y="3"/>
                </a:lnTo>
                <a:lnTo>
                  <a:pt x="75" y="3"/>
                </a:lnTo>
                <a:lnTo>
                  <a:pt x="74" y="2"/>
                </a:lnTo>
                <a:lnTo>
                  <a:pt x="65" y="2"/>
                </a:lnTo>
                <a:lnTo>
                  <a:pt x="70" y="3"/>
                </a:lnTo>
                <a:lnTo>
                  <a:pt x="67" y="0"/>
                </a:lnTo>
                <a:lnTo>
                  <a:pt x="58" y="0"/>
                </a:lnTo>
                <a:lnTo>
                  <a:pt x="57" y="2"/>
                </a:lnTo>
                <a:lnTo>
                  <a:pt x="50" y="2"/>
                </a:lnTo>
                <a:lnTo>
                  <a:pt x="48" y="3"/>
                </a:lnTo>
                <a:lnTo>
                  <a:pt x="46" y="3"/>
                </a:lnTo>
                <a:lnTo>
                  <a:pt x="43" y="7"/>
                </a:lnTo>
                <a:lnTo>
                  <a:pt x="41" y="7"/>
                </a:lnTo>
                <a:lnTo>
                  <a:pt x="38" y="12"/>
                </a:lnTo>
                <a:lnTo>
                  <a:pt x="34" y="14"/>
                </a:lnTo>
                <a:lnTo>
                  <a:pt x="31" y="17"/>
                </a:lnTo>
                <a:lnTo>
                  <a:pt x="29" y="21"/>
                </a:lnTo>
                <a:lnTo>
                  <a:pt x="26" y="24"/>
                </a:lnTo>
                <a:lnTo>
                  <a:pt x="24" y="28"/>
                </a:lnTo>
                <a:lnTo>
                  <a:pt x="17" y="34"/>
                </a:lnTo>
                <a:lnTo>
                  <a:pt x="3" y="59"/>
                </a:lnTo>
                <a:lnTo>
                  <a:pt x="1" y="64"/>
                </a:lnTo>
                <a:lnTo>
                  <a:pt x="0" y="69"/>
                </a:lnTo>
                <a:lnTo>
                  <a:pt x="0" y="76"/>
                </a:lnTo>
                <a:lnTo>
                  <a:pt x="0" y="74"/>
                </a:lnTo>
                <a:lnTo>
                  <a:pt x="13" y="77"/>
                </a:lnTo>
                <a:close/>
              </a:path>
            </a:pathLst>
          </a:custGeom>
          <a:solidFill>
            <a:srgbClr val="00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729581" y="2908300"/>
            <a:ext cx="214313" cy="22225"/>
          </a:xfrm>
          <a:prstGeom prst="rect">
            <a:avLst/>
          </a:prstGeom>
          <a:solidFill>
            <a:srgbClr val="00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" name="Freeform 34"/>
          <p:cNvSpPr>
            <a:spLocks/>
          </p:cNvSpPr>
          <p:nvPr/>
        </p:nvSpPr>
        <p:spPr bwMode="auto">
          <a:xfrm>
            <a:off x="1877219" y="2900363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" name="Freeform 35"/>
          <p:cNvSpPr>
            <a:spLocks/>
          </p:cNvSpPr>
          <p:nvPr/>
        </p:nvSpPr>
        <p:spPr bwMode="auto">
          <a:xfrm>
            <a:off x="1797844" y="2863850"/>
            <a:ext cx="184150" cy="109538"/>
          </a:xfrm>
          <a:custGeom>
            <a:avLst/>
            <a:gdLst>
              <a:gd name="T0" fmla="*/ 54 w 116"/>
              <a:gd name="T1" fmla="*/ 18 h 69"/>
              <a:gd name="T2" fmla="*/ 49 w 116"/>
              <a:gd name="T3" fmla="*/ 30 h 69"/>
              <a:gd name="T4" fmla="*/ 90 w 116"/>
              <a:gd name="T5" fmla="*/ 42 h 69"/>
              <a:gd name="T6" fmla="*/ 90 w 116"/>
              <a:gd name="T7" fmla="*/ 28 h 69"/>
              <a:gd name="T8" fmla="*/ 49 w 116"/>
              <a:gd name="T9" fmla="*/ 40 h 69"/>
              <a:gd name="T10" fmla="*/ 54 w 116"/>
              <a:gd name="T11" fmla="*/ 52 h 69"/>
              <a:gd name="T12" fmla="*/ 83 w 116"/>
              <a:gd name="T13" fmla="*/ 35 h 69"/>
              <a:gd name="T14" fmla="*/ 54 w 116"/>
              <a:gd name="T15" fmla="*/ 18 h 69"/>
              <a:gd name="T16" fmla="*/ 0 w 116"/>
              <a:gd name="T17" fmla="*/ 0 h 69"/>
              <a:gd name="T18" fmla="*/ 67 w 116"/>
              <a:gd name="T19" fmla="*/ 40 h 69"/>
              <a:gd name="T20" fmla="*/ 67 w 116"/>
              <a:gd name="T21" fmla="*/ 30 h 69"/>
              <a:gd name="T22" fmla="*/ 0 w 116"/>
              <a:gd name="T23" fmla="*/ 69 h 69"/>
              <a:gd name="T24" fmla="*/ 116 w 116"/>
              <a:gd name="T25" fmla="*/ 35 h 69"/>
              <a:gd name="T26" fmla="*/ 0 w 116"/>
              <a:gd name="T27" fmla="*/ 0 h 69"/>
              <a:gd name="T28" fmla="*/ 54 w 116"/>
              <a:gd name="T29" fmla="*/ 1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6" h="69">
                <a:moveTo>
                  <a:pt x="54" y="18"/>
                </a:moveTo>
                <a:lnTo>
                  <a:pt x="49" y="30"/>
                </a:lnTo>
                <a:lnTo>
                  <a:pt x="90" y="42"/>
                </a:lnTo>
                <a:lnTo>
                  <a:pt x="90" y="28"/>
                </a:lnTo>
                <a:lnTo>
                  <a:pt x="49" y="40"/>
                </a:lnTo>
                <a:lnTo>
                  <a:pt x="54" y="52"/>
                </a:lnTo>
                <a:lnTo>
                  <a:pt x="83" y="35"/>
                </a:lnTo>
                <a:lnTo>
                  <a:pt x="54" y="18"/>
                </a:lnTo>
                <a:lnTo>
                  <a:pt x="0" y="0"/>
                </a:lnTo>
                <a:lnTo>
                  <a:pt x="67" y="40"/>
                </a:lnTo>
                <a:lnTo>
                  <a:pt x="67" y="30"/>
                </a:lnTo>
                <a:lnTo>
                  <a:pt x="0" y="69"/>
                </a:lnTo>
                <a:lnTo>
                  <a:pt x="116" y="35"/>
                </a:lnTo>
                <a:lnTo>
                  <a:pt x="0" y="0"/>
                </a:lnTo>
                <a:lnTo>
                  <a:pt x="54" y="18"/>
                </a:lnTo>
                <a:close/>
              </a:path>
            </a:pathLst>
          </a:custGeom>
          <a:solidFill>
            <a:srgbClr val="00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835819" y="2908300"/>
            <a:ext cx="142875" cy="22225"/>
          </a:xfrm>
          <a:prstGeom prst="rect">
            <a:avLst/>
          </a:prstGeom>
          <a:solidFill>
            <a:srgbClr val="00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2062956" y="3157538"/>
            <a:ext cx="131763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2258219" y="3157538"/>
            <a:ext cx="130175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2451894" y="3157538"/>
            <a:ext cx="131762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2642394" y="3157538"/>
            <a:ext cx="134937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3031331" y="3157538"/>
            <a:ext cx="131763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3420269" y="3157538"/>
            <a:ext cx="130175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2837656" y="3157538"/>
            <a:ext cx="133350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1" name="Oval 63"/>
          <p:cNvSpPr>
            <a:spLocks noChangeArrowheads="1"/>
          </p:cNvSpPr>
          <p:nvPr/>
        </p:nvSpPr>
        <p:spPr bwMode="auto">
          <a:xfrm>
            <a:off x="3225006" y="3157538"/>
            <a:ext cx="131763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1029494" y="3044825"/>
            <a:ext cx="587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Pump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2115344" y="1866900"/>
            <a:ext cx="22225" cy="1290638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2104231" y="1866900"/>
            <a:ext cx="46038" cy="88900"/>
          </a:xfrm>
          <a:custGeom>
            <a:avLst/>
            <a:gdLst>
              <a:gd name="T0" fmla="*/ 0 w 29"/>
              <a:gd name="T1" fmla="*/ 56 h 56"/>
              <a:gd name="T2" fmla="*/ 14 w 29"/>
              <a:gd name="T3" fmla="*/ 0 h 56"/>
              <a:gd name="T4" fmla="*/ 29 w 29"/>
              <a:gd name="T5" fmla="*/ 56 h 56"/>
              <a:gd name="T6" fmla="*/ 14 w 29"/>
              <a:gd name="T7" fmla="*/ 27 h 56"/>
              <a:gd name="T8" fmla="*/ 0 w 29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6">
                <a:moveTo>
                  <a:pt x="0" y="56"/>
                </a:moveTo>
                <a:lnTo>
                  <a:pt x="14" y="0"/>
                </a:lnTo>
                <a:lnTo>
                  <a:pt x="29" y="56"/>
                </a:lnTo>
                <a:lnTo>
                  <a:pt x="14" y="27"/>
                </a:lnTo>
                <a:lnTo>
                  <a:pt x="0" y="56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069306" y="1825625"/>
            <a:ext cx="117475" cy="231775"/>
          </a:xfrm>
          <a:custGeom>
            <a:avLst/>
            <a:gdLst>
              <a:gd name="T0" fmla="*/ 15 w 74"/>
              <a:gd name="T1" fmla="*/ 79 h 146"/>
              <a:gd name="T2" fmla="*/ 29 w 74"/>
              <a:gd name="T3" fmla="*/ 84 h 146"/>
              <a:gd name="T4" fmla="*/ 43 w 74"/>
              <a:gd name="T5" fmla="*/ 27 h 146"/>
              <a:gd name="T6" fmla="*/ 29 w 74"/>
              <a:gd name="T7" fmla="*/ 27 h 146"/>
              <a:gd name="T8" fmla="*/ 45 w 74"/>
              <a:gd name="T9" fmla="*/ 84 h 146"/>
              <a:gd name="T10" fmla="*/ 58 w 74"/>
              <a:gd name="T11" fmla="*/ 79 h 146"/>
              <a:gd name="T12" fmla="*/ 36 w 74"/>
              <a:gd name="T13" fmla="*/ 39 h 146"/>
              <a:gd name="T14" fmla="*/ 15 w 74"/>
              <a:gd name="T15" fmla="*/ 79 h 146"/>
              <a:gd name="T16" fmla="*/ 0 w 74"/>
              <a:gd name="T17" fmla="*/ 146 h 146"/>
              <a:gd name="T18" fmla="*/ 43 w 74"/>
              <a:gd name="T19" fmla="*/ 57 h 146"/>
              <a:gd name="T20" fmla="*/ 29 w 74"/>
              <a:gd name="T21" fmla="*/ 57 h 146"/>
              <a:gd name="T22" fmla="*/ 74 w 74"/>
              <a:gd name="T23" fmla="*/ 139 h 146"/>
              <a:gd name="T24" fmla="*/ 36 w 74"/>
              <a:gd name="T25" fmla="*/ 0 h 146"/>
              <a:gd name="T26" fmla="*/ 0 w 74"/>
              <a:gd name="T27" fmla="*/ 146 h 146"/>
              <a:gd name="T28" fmla="*/ 15 w 74"/>
              <a:gd name="T29" fmla="*/ 7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15" y="79"/>
                </a:moveTo>
                <a:lnTo>
                  <a:pt x="29" y="84"/>
                </a:lnTo>
                <a:lnTo>
                  <a:pt x="43" y="27"/>
                </a:lnTo>
                <a:lnTo>
                  <a:pt x="29" y="27"/>
                </a:lnTo>
                <a:lnTo>
                  <a:pt x="45" y="84"/>
                </a:lnTo>
                <a:lnTo>
                  <a:pt x="58" y="79"/>
                </a:lnTo>
                <a:lnTo>
                  <a:pt x="36" y="39"/>
                </a:lnTo>
                <a:lnTo>
                  <a:pt x="15" y="79"/>
                </a:lnTo>
                <a:lnTo>
                  <a:pt x="0" y="146"/>
                </a:lnTo>
                <a:lnTo>
                  <a:pt x="43" y="57"/>
                </a:lnTo>
                <a:lnTo>
                  <a:pt x="29" y="57"/>
                </a:lnTo>
                <a:lnTo>
                  <a:pt x="74" y="139"/>
                </a:lnTo>
                <a:lnTo>
                  <a:pt x="36" y="0"/>
                </a:lnTo>
                <a:lnTo>
                  <a:pt x="0" y="146"/>
                </a:lnTo>
                <a:lnTo>
                  <a:pt x="15" y="7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6" name="Rectangle 99"/>
          <p:cNvSpPr>
            <a:spLocks noChangeArrowheads="1"/>
          </p:cNvSpPr>
          <p:nvPr/>
        </p:nvSpPr>
        <p:spPr bwMode="auto">
          <a:xfrm>
            <a:off x="1970788" y="3611563"/>
            <a:ext cx="14972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a-IR" sz="1400" b="1" dirty="0" smtClean="0">
                <a:solidFill>
                  <a:srgbClr val="000000"/>
                </a:solidFill>
                <a:latin typeface="Arial Narrow" pitchFamily="34" charset="0"/>
                <a:cs typeface="B Nazanin" pitchFamily="2" charset="-78"/>
              </a:rPr>
              <a:t>پمپ نوری به انرژی بالاتر</a:t>
            </a:r>
            <a:endParaRPr lang="en-US" b="1" dirty="0">
              <a:solidFill>
                <a:srgbClr val="808080"/>
              </a:solidFill>
              <a:cs typeface="B Nazanin" pitchFamily="2" charset="-78"/>
            </a:endParaRPr>
          </a:p>
        </p:txBody>
      </p:sp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2309019" y="1866900"/>
            <a:ext cx="22225" cy="1290638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8" name="Freeform 103"/>
          <p:cNvSpPr>
            <a:spLocks/>
          </p:cNvSpPr>
          <p:nvPr/>
        </p:nvSpPr>
        <p:spPr bwMode="auto">
          <a:xfrm>
            <a:off x="2297906" y="1866900"/>
            <a:ext cx="47625" cy="88900"/>
          </a:xfrm>
          <a:custGeom>
            <a:avLst/>
            <a:gdLst>
              <a:gd name="T0" fmla="*/ 0 w 30"/>
              <a:gd name="T1" fmla="*/ 56 h 56"/>
              <a:gd name="T2" fmla="*/ 14 w 30"/>
              <a:gd name="T3" fmla="*/ 0 h 56"/>
              <a:gd name="T4" fmla="*/ 30 w 30"/>
              <a:gd name="T5" fmla="*/ 56 h 56"/>
              <a:gd name="T6" fmla="*/ 14 w 30"/>
              <a:gd name="T7" fmla="*/ 27 h 56"/>
              <a:gd name="T8" fmla="*/ 0 w 30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6">
                <a:moveTo>
                  <a:pt x="0" y="56"/>
                </a:moveTo>
                <a:lnTo>
                  <a:pt x="14" y="0"/>
                </a:lnTo>
                <a:lnTo>
                  <a:pt x="30" y="56"/>
                </a:lnTo>
                <a:lnTo>
                  <a:pt x="14" y="27"/>
                </a:lnTo>
                <a:lnTo>
                  <a:pt x="0" y="56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9" name="Freeform 104"/>
          <p:cNvSpPr>
            <a:spLocks/>
          </p:cNvSpPr>
          <p:nvPr/>
        </p:nvSpPr>
        <p:spPr bwMode="auto">
          <a:xfrm>
            <a:off x="2262981" y="1825625"/>
            <a:ext cx="117475" cy="231775"/>
          </a:xfrm>
          <a:custGeom>
            <a:avLst/>
            <a:gdLst>
              <a:gd name="T0" fmla="*/ 16 w 74"/>
              <a:gd name="T1" fmla="*/ 79 h 146"/>
              <a:gd name="T2" fmla="*/ 29 w 74"/>
              <a:gd name="T3" fmla="*/ 84 h 146"/>
              <a:gd name="T4" fmla="*/ 43 w 74"/>
              <a:gd name="T5" fmla="*/ 27 h 146"/>
              <a:gd name="T6" fmla="*/ 29 w 74"/>
              <a:gd name="T7" fmla="*/ 27 h 146"/>
              <a:gd name="T8" fmla="*/ 45 w 74"/>
              <a:gd name="T9" fmla="*/ 84 h 146"/>
              <a:gd name="T10" fmla="*/ 59 w 74"/>
              <a:gd name="T11" fmla="*/ 79 h 146"/>
              <a:gd name="T12" fmla="*/ 36 w 74"/>
              <a:gd name="T13" fmla="*/ 39 h 146"/>
              <a:gd name="T14" fmla="*/ 16 w 74"/>
              <a:gd name="T15" fmla="*/ 79 h 146"/>
              <a:gd name="T16" fmla="*/ 0 w 74"/>
              <a:gd name="T17" fmla="*/ 146 h 146"/>
              <a:gd name="T18" fmla="*/ 43 w 74"/>
              <a:gd name="T19" fmla="*/ 57 h 146"/>
              <a:gd name="T20" fmla="*/ 29 w 74"/>
              <a:gd name="T21" fmla="*/ 57 h 146"/>
              <a:gd name="T22" fmla="*/ 74 w 74"/>
              <a:gd name="T23" fmla="*/ 139 h 146"/>
              <a:gd name="T24" fmla="*/ 36 w 74"/>
              <a:gd name="T25" fmla="*/ 0 h 146"/>
              <a:gd name="T26" fmla="*/ 0 w 74"/>
              <a:gd name="T27" fmla="*/ 146 h 146"/>
              <a:gd name="T28" fmla="*/ 16 w 74"/>
              <a:gd name="T29" fmla="*/ 7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16" y="79"/>
                </a:moveTo>
                <a:lnTo>
                  <a:pt x="29" y="84"/>
                </a:lnTo>
                <a:lnTo>
                  <a:pt x="43" y="27"/>
                </a:lnTo>
                <a:lnTo>
                  <a:pt x="29" y="27"/>
                </a:lnTo>
                <a:lnTo>
                  <a:pt x="45" y="84"/>
                </a:lnTo>
                <a:lnTo>
                  <a:pt x="59" y="79"/>
                </a:lnTo>
                <a:lnTo>
                  <a:pt x="36" y="39"/>
                </a:lnTo>
                <a:lnTo>
                  <a:pt x="16" y="79"/>
                </a:lnTo>
                <a:lnTo>
                  <a:pt x="0" y="146"/>
                </a:lnTo>
                <a:lnTo>
                  <a:pt x="43" y="57"/>
                </a:lnTo>
                <a:lnTo>
                  <a:pt x="29" y="57"/>
                </a:lnTo>
                <a:lnTo>
                  <a:pt x="74" y="139"/>
                </a:lnTo>
                <a:lnTo>
                  <a:pt x="36" y="0"/>
                </a:lnTo>
                <a:lnTo>
                  <a:pt x="0" y="146"/>
                </a:lnTo>
                <a:lnTo>
                  <a:pt x="16" y="7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0" name="Rectangle 105"/>
          <p:cNvSpPr>
            <a:spLocks noChangeArrowheads="1"/>
          </p:cNvSpPr>
          <p:nvPr/>
        </p:nvSpPr>
        <p:spPr bwMode="auto">
          <a:xfrm>
            <a:off x="2504281" y="1866900"/>
            <a:ext cx="20638" cy="1290638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1" name="Freeform 106"/>
          <p:cNvSpPr>
            <a:spLocks/>
          </p:cNvSpPr>
          <p:nvPr/>
        </p:nvSpPr>
        <p:spPr bwMode="auto">
          <a:xfrm>
            <a:off x="2493169" y="1866900"/>
            <a:ext cx="46037" cy="88900"/>
          </a:xfrm>
          <a:custGeom>
            <a:avLst/>
            <a:gdLst>
              <a:gd name="T0" fmla="*/ 0 w 29"/>
              <a:gd name="T1" fmla="*/ 56 h 56"/>
              <a:gd name="T2" fmla="*/ 14 w 29"/>
              <a:gd name="T3" fmla="*/ 0 h 56"/>
              <a:gd name="T4" fmla="*/ 29 w 29"/>
              <a:gd name="T5" fmla="*/ 56 h 56"/>
              <a:gd name="T6" fmla="*/ 14 w 29"/>
              <a:gd name="T7" fmla="*/ 27 h 56"/>
              <a:gd name="T8" fmla="*/ 0 w 29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6">
                <a:moveTo>
                  <a:pt x="0" y="56"/>
                </a:moveTo>
                <a:lnTo>
                  <a:pt x="14" y="0"/>
                </a:lnTo>
                <a:lnTo>
                  <a:pt x="29" y="56"/>
                </a:lnTo>
                <a:lnTo>
                  <a:pt x="14" y="27"/>
                </a:lnTo>
                <a:lnTo>
                  <a:pt x="0" y="56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" name="Freeform 107"/>
          <p:cNvSpPr>
            <a:spLocks/>
          </p:cNvSpPr>
          <p:nvPr/>
        </p:nvSpPr>
        <p:spPr bwMode="auto">
          <a:xfrm>
            <a:off x="2456656" y="1825625"/>
            <a:ext cx="117475" cy="231775"/>
          </a:xfrm>
          <a:custGeom>
            <a:avLst/>
            <a:gdLst>
              <a:gd name="T0" fmla="*/ 16 w 74"/>
              <a:gd name="T1" fmla="*/ 79 h 146"/>
              <a:gd name="T2" fmla="*/ 30 w 74"/>
              <a:gd name="T3" fmla="*/ 84 h 146"/>
              <a:gd name="T4" fmla="*/ 43 w 74"/>
              <a:gd name="T5" fmla="*/ 27 h 146"/>
              <a:gd name="T6" fmla="*/ 30 w 74"/>
              <a:gd name="T7" fmla="*/ 27 h 146"/>
              <a:gd name="T8" fmla="*/ 45 w 74"/>
              <a:gd name="T9" fmla="*/ 84 h 146"/>
              <a:gd name="T10" fmla="*/ 59 w 74"/>
              <a:gd name="T11" fmla="*/ 79 h 146"/>
              <a:gd name="T12" fmla="*/ 37 w 74"/>
              <a:gd name="T13" fmla="*/ 39 h 146"/>
              <a:gd name="T14" fmla="*/ 16 w 74"/>
              <a:gd name="T15" fmla="*/ 79 h 146"/>
              <a:gd name="T16" fmla="*/ 0 w 74"/>
              <a:gd name="T17" fmla="*/ 146 h 146"/>
              <a:gd name="T18" fmla="*/ 43 w 74"/>
              <a:gd name="T19" fmla="*/ 57 h 146"/>
              <a:gd name="T20" fmla="*/ 30 w 74"/>
              <a:gd name="T21" fmla="*/ 57 h 146"/>
              <a:gd name="T22" fmla="*/ 74 w 74"/>
              <a:gd name="T23" fmla="*/ 139 h 146"/>
              <a:gd name="T24" fmla="*/ 37 w 74"/>
              <a:gd name="T25" fmla="*/ 0 h 146"/>
              <a:gd name="T26" fmla="*/ 0 w 74"/>
              <a:gd name="T27" fmla="*/ 146 h 146"/>
              <a:gd name="T28" fmla="*/ 16 w 74"/>
              <a:gd name="T29" fmla="*/ 7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16" y="79"/>
                </a:moveTo>
                <a:lnTo>
                  <a:pt x="30" y="84"/>
                </a:lnTo>
                <a:lnTo>
                  <a:pt x="43" y="27"/>
                </a:lnTo>
                <a:lnTo>
                  <a:pt x="30" y="27"/>
                </a:lnTo>
                <a:lnTo>
                  <a:pt x="45" y="84"/>
                </a:lnTo>
                <a:lnTo>
                  <a:pt x="59" y="79"/>
                </a:lnTo>
                <a:lnTo>
                  <a:pt x="37" y="39"/>
                </a:lnTo>
                <a:lnTo>
                  <a:pt x="16" y="79"/>
                </a:lnTo>
                <a:lnTo>
                  <a:pt x="0" y="146"/>
                </a:lnTo>
                <a:lnTo>
                  <a:pt x="43" y="57"/>
                </a:lnTo>
                <a:lnTo>
                  <a:pt x="30" y="57"/>
                </a:lnTo>
                <a:lnTo>
                  <a:pt x="74" y="139"/>
                </a:lnTo>
                <a:lnTo>
                  <a:pt x="37" y="0"/>
                </a:lnTo>
                <a:lnTo>
                  <a:pt x="0" y="146"/>
                </a:lnTo>
                <a:lnTo>
                  <a:pt x="16" y="7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" name="Rectangle 108"/>
          <p:cNvSpPr>
            <a:spLocks noChangeArrowheads="1"/>
          </p:cNvSpPr>
          <p:nvPr/>
        </p:nvSpPr>
        <p:spPr bwMode="auto">
          <a:xfrm>
            <a:off x="2697956" y="1866900"/>
            <a:ext cx="22225" cy="1290638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4" name="Freeform 109"/>
          <p:cNvSpPr>
            <a:spLocks/>
          </p:cNvSpPr>
          <p:nvPr/>
        </p:nvSpPr>
        <p:spPr bwMode="auto">
          <a:xfrm>
            <a:off x="2686844" y="1866900"/>
            <a:ext cx="44450" cy="88900"/>
          </a:xfrm>
          <a:custGeom>
            <a:avLst/>
            <a:gdLst>
              <a:gd name="T0" fmla="*/ 0 w 28"/>
              <a:gd name="T1" fmla="*/ 56 h 56"/>
              <a:gd name="T2" fmla="*/ 14 w 28"/>
              <a:gd name="T3" fmla="*/ 0 h 56"/>
              <a:gd name="T4" fmla="*/ 28 w 28"/>
              <a:gd name="T5" fmla="*/ 56 h 56"/>
              <a:gd name="T6" fmla="*/ 14 w 28"/>
              <a:gd name="T7" fmla="*/ 27 h 56"/>
              <a:gd name="T8" fmla="*/ 0 w 28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  <a:lnTo>
                  <a:pt x="14" y="27"/>
                </a:lnTo>
                <a:lnTo>
                  <a:pt x="0" y="56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5" name="Freeform 110"/>
          <p:cNvSpPr>
            <a:spLocks/>
          </p:cNvSpPr>
          <p:nvPr/>
        </p:nvSpPr>
        <p:spPr bwMode="auto">
          <a:xfrm>
            <a:off x="2651919" y="1819275"/>
            <a:ext cx="114300" cy="238125"/>
          </a:xfrm>
          <a:custGeom>
            <a:avLst/>
            <a:gdLst>
              <a:gd name="T0" fmla="*/ 15 w 72"/>
              <a:gd name="T1" fmla="*/ 83 h 150"/>
              <a:gd name="T2" fmla="*/ 29 w 72"/>
              <a:gd name="T3" fmla="*/ 88 h 150"/>
              <a:gd name="T4" fmla="*/ 43 w 72"/>
              <a:gd name="T5" fmla="*/ 31 h 150"/>
              <a:gd name="T6" fmla="*/ 29 w 72"/>
              <a:gd name="T7" fmla="*/ 31 h 150"/>
              <a:gd name="T8" fmla="*/ 43 w 72"/>
              <a:gd name="T9" fmla="*/ 88 h 150"/>
              <a:gd name="T10" fmla="*/ 56 w 72"/>
              <a:gd name="T11" fmla="*/ 83 h 150"/>
              <a:gd name="T12" fmla="*/ 36 w 72"/>
              <a:gd name="T13" fmla="*/ 42 h 150"/>
              <a:gd name="T14" fmla="*/ 15 w 72"/>
              <a:gd name="T15" fmla="*/ 83 h 150"/>
              <a:gd name="T16" fmla="*/ 0 w 72"/>
              <a:gd name="T17" fmla="*/ 150 h 150"/>
              <a:gd name="T18" fmla="*/ 43 w 72"/>
              <a:gd name="T19" fmla="*/ 61 h 150"/>
              <a:gd name="T20" fmla="*/ 29 w 72"/>
              <a:gd name="T21" fmla="*/ 61 h 150"/>
              <a:gd name="T22" fmla="*/ 72 w 72"/>
              <a:gd name="T23" fmla="*/ 150 h 150"/>
              <a:gd name="T24" fmla="*/ 36 w 72"/>
              <a:gd name="T25" fmla="*/ 0 h 150"/>
              <a:gd name="T26" fmla="*/ 0 w 72"/>
              <a:gd name="T27" fmla="*/ 150 h 150"/>
              <a:gd name="T28" fmla="*/ 15 w 72"/>
              <a:gd name="T29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150">
                <a:moveTo>
                  <a:pt x="15" y="83"/>
                </a:moveTo>
                <a:lnTo>
                  <a:pt x="29" y="88"/>
                </a:lnTo>
                <a:lnTo>
                  <a:pt x="43" y="31"/>
                </a:lnTo>
                <a:lnTo>
                  <a:pt x="29" y="31"/>
                </a:lnTo>
                <a:lnTo>
                  <a:pt x="43" y="88"/>
                </a:lnTo>
                <a:lnTo>
                  <a:pt x="56" y="83"/>
                </a:lnTo>
                <a:lnTo>
                  <a:pt x="36" y="42"/>
                </a:lnTo>
                <a:lnTo>
                  <a:pt x="15" y="83"/>
                </a:lnTo>
                <a:lnTo>
                  <a:pt x="0" y="150"/>
                </a:lnTo>
                <a:lnTo>
                  <a:pt x="43" y="61"/>
                </a:lnTo>
                <a:lnTo>
                  <a:pt x="29" y="61"/>
                </a:lnTo>
                <a:lnTo>
                  <a:pt x="72" y="150"/>
                </a:lnTo>
                <a:lnTo>
                  <a:pt x="36" y="0"/>
                </a:lnTo>
                <a:lnTo>
                  <a:pt x="0" y="150"/>
                </a:lnTo>
                <a:lnTo>
                  <a:pt x="15" y="83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6" name="Rectangle 111"/>
          <p:cNvSpPr>
            <a:spLocks noChangeArrowheads="1"/>
          </p:cNvSpPr>
          <p:nvPr/>
        </p:nvSpPr>
        <p:spPr bwMode="auto">
          <a:xfrm>
            <a:off x="3086894" y="1866900"/>
            <a:ext cx="20637" cy="1290638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7" name="Freeform 112"/>
          <p:cNvSpPr>
            <a:spLocks/>
          </p:cNvSpPr>
          <p:nvPr/>
        </p:nvSpPr>
        <p:spPr bwMode="auto">
          <a:xfrm>
            <a:off x="3072606" y="1866900"/>
            <a:ext cx="46038" cy="88900"/>
          </a:xfrm>
          <a:custGeom>
            <a:avLst/>
            <a:gdLst>
              <a:gd name="T0" fmla="*/ 0 w 29"/>
              <a:gd name="T1" fmla="*/ 56 h 56"/>
              <a:gd name="T2" fmla="*/ 15 w 29"/>
              <a:gd name="T3" fmla="*/ 0 h 56"/>
              <a:gd name="T4" fmla="*/ 29 w 29"/>
              <a:gd name="T5" fmla="*/ 56 h 56"/>
              <a:gd name="T6" fmla="*/ 15 w 29"/>
              <a:gd name="T7" fmla="*/ 27 h 56"/>
              <a:gd name="T8" fmla="*/ 0 w 29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6">
                <a:moveTo>
                  <a:pt x="0" y="56"/>
                </a:moveTo>
                <a:lnTo>
                  <a:pt x="15" y="0"/>
                </a:lnTo>
                <a:lnTo>
                  <a:pt x="29" y="56"/>
                </a:lnTo>
                <a:lnTo>
                  <a:pt x="15" y="27"/>
                </a:lnTo>
                <a:lnTo>
                  <a:pt x="0" y="56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" name="Freeform 113"/>
          <p:cNvSpPr>
            <a:spLocks/>
          </p:cNvSpPr>
          <p:nvPr/>
        </p:nvSpPr>
        <p:spPr bwMode="auto">
          <a:xfrm>
            <a:off x="3037681" y="1825625"/>
            <a:ext cx="117475" cy="231775"/>
          </a:xfrm>
          <a:custGeom>
            <a:avLst/>
            <a:gdLst>
              <a:gd name="T0" fmla="*/ 15 w 74"/>
              <a:gd name="T1" fmla="*/ 79 h 146"/>
              <a:gd name="T2" fmla="*/ 29 w 74"/>
              <a:gd name="T3" fmla="*/ 84 h 146"/>
              <a:gd name="T4" fmla="*/ 44 w 74"/>
              <a:gd name="T5" fmla="*/ 27 h 146"/>
              <a:gd name="T6" fmla="*/ 31 w 74"/>
              <a:gd name="T7" fmla="*/ 27 h 146"/>
              <a:gd name="T8" fmla="*/ 44 w 74"/>
              <a:gd name="T9" fmla="*/ 84 h 146"/>
              <a:gd name="T10" fmla="*/ 58 w 74"/>
              <a:gd name="T11" fmla="*/ 79 h 146"/>
              <a:gd name="T12" fmla="*/ 37 w 74"/>
              <a:gd name="T13" fmla="*/ 39 h 146"/>
              <a:gd name="T14" fmla="*/ 15 w 74"/>
              <a:gd name="T15" fmla="*/ 79 h 146"/>
              <a:gd name="T16" fmla="*/ 0 w 74"/>
              <a:gd name="T17" fmla="*/ 139 h 146"/>
              <a:gd name="T18" fmla="*/ 44 w 74"/>
              <a:gd name="T19" fmla="*/ 57 h 146"/>
              <a:gd name="T20" fmla="*/ 31 w 74"/>
              <a:gd name="T21" fmla="*/ 57 h 146"/>
              <a:gd name="T22" fmla="*/ 74 w 74"/>
              <a:gd name="T23" fmla="*/ 146 h 146"/>
              <a:gd name="T24" fmla="*/ 37 w 74"/>
              <a:gd name="T25" fmla="*/ 0 h 146"/>
              <a:gd name="T26" fmla="*/ 0 w 74"/>
              <a:gd name="T27" fmla="*/ 139 h 146"/>
              <a:gd name="T28" fmla="*/ 15 w 74"/>
              <a:gd name="T29" fmla="*/ 7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15" y="79"/>
                </a:moveTo>
                <a:lnTo>
                  <a:pt x="29" y="84"/>
                </a:lnTo>
                <a:lnTo>
                  <a:pt x="44" y="27"/>
                </a:lnTo>
                <a:lnTo>
                  <a:pt x="31" y="27"/>
                </a:lnTo>
                <a:lnTo>
                  <a:pt x="44" y="84"/>
                </a:lnTo>
                <a:lnTo>
                  <a:pt x="58" y="79"/>
                </a:lnTo>
                <a:lnTo>
                  <a:pt x="37" y="39"/>
                </a:lnTo>
                <a:lnTo>
                  <a:pt x="15" y="79"/>
                </a:lnTo>
                <a:lnTo>
                  <a:pt x="0" y="139"/>
                </a:lnTo>
                <a:lnTo>
                  <a:pt x="44" y="57"/>
                </a:lnTo>
                <a:lnTo>
                  <a:pt x="31" y="57"/>
                </a:lnTo>
                <a:lnTo>
                  <a:pt x="74" y="146"/>
                </a:lnTo>
                <a:lnTo>
                  <a:pt x="37" y="0"/>
                </a:lnTo>
                <a:lnTo>
                  <a:pt x="0" y="139"/>
                </a:lnTo>
                <a:lnTo>
                  <a:pt x="15" y="7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" name="Rectangle 114"/>
          <p:cNvSpPr>
            <a:spLocks noChangeArrowheads="1"/>
          </p:cNvSpPr>
          <p:nvPr/>
        </p:nvSpPr>
        <p:spPr bwMode="auto">
          <a:xfrm>
            <a:off x="3474244" y="1866900"/>
            <a:ext cx="22225" cy="1290638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0" name="Freeform 115"/>
          <p:cNvSpPr>
            <a:spLocks/>
          </p:cNvSpPr>
          <p:nvPr/>
        </p:nvSpPr>
        <p:spPr bwMode="auto">
          <a:xfrm>
            <a:off x="3459956" y="1866900"/>
            <a:ext cx="47625" cy="88900"/>
          </a:xfrm>
          <a:custGeom>
            <a:avLst/>
            <a:gdLst>
              <a:gd name="T0" fmla="*/ 0 w 30"/>
              <a:gd name="T1" fmla="*/ 56 h 56"/>
              <a:gd name="T2" fmla="*/ 16 w 30"/>
              <a:gd name="T3" fmla="*/ 0 h 56"/>
              <a:gd name="T4" fmla="*/ 30 w 30"/>
              <a:gd name="T5" fmla="*/ 56 h 56"/>
              <a:gd name="T6" fmla="*/ 16 w 30"/>
              <a:gd name="T7" fmla="*/ 27 h 56"/>
              <a:gd name="T8" fmla="*/ 0 w 30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6">
                <a:moveTo>
                  <a:pt x="0" y="56"/>
                </a:moveTo>
                <a:lnTo>
                  <a:pt x="16" y="0"/>
                </a:lnTo>
                <a:lnTo>
                  <a:pt x="30" y="56"/>
                </a:lnTo>
                <a:lnTo>
                  <a:pt x="16" y="27"/>
                </a:lnTo>
                <a:lnTo>
                  <a:pt x="0" y="56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" name="Freeform 116"/>
          <p:cNvSpPr>
            <a:spLocks/>
          </p:cNvSpPr>
          <p:nvPr/>
        </p:nvSpPr>
        <p:spPr bwMode="auto">
          <a:xfrm>
            <a:off x="3425031" y="1825625"/>
            <a:ext cx="117475" cy="231775"/>
          </a:xfrm>
          <a:custGeom>
            <a:avLst/>
            <a:gdLst>
              <a:gd name="T0" fmla="*/ 16 w 74"/>
              <a:gd name="T1" fmla="*/ 79 h 146"/>
              <a:gd name="T2" fmla="*/ 29 w 74"/>
              <a:gd name="T3" fmla="*/ 84 h 146"/>
              <a:gd name="T4" fmla="*/ 45 w 74"/>
              <a:gd name="T5" fmla="*/ 27 h 146"/>
              <a:gd name="T6" fmla="*/ 31 w 74"/>
              <a:gd name="T7" fmla="*/ 27 h 146"/>
              <a:gd name="T8" fmla="*/ 45 w 74"/>
              <a:gd name="T9" fmla="*/ 84 h 146"/>
              <a:gd name="T10" fmla="*/ 59 w 74"/>
              <a:gd name="T11" fmla="*/ 79 h 146"/>
              <a:gd name="T12" fmla="*/ 38 w 74"/>
              <a:gd name="T13" fmla="*/ 39 h 146"/>
              <a:gd name="T14" fmla="*/ 16 w 74"/>
              <a:gd name="T15" fmla="*/ 79 h 146"/>
              <a:gd name="T16" fmla="*/ 0 w 74"/>
              <a:gd name="T17" fmla="*/ 139 h 146"/>
              <a:gd name="T18" fmla="*/ 45 w 74"/>
              <a:gd name="T19" fmla="*/ 57 h 146"/>
              <a:gd name="T20" fmla="*/ 31 w 74"/>
              <a:gd name="T21" fmla="*/ 57 h 146"/>
              <a:gd name="T22" fmla="*/ 74 w 74"/>
              <a:gd name="T23" fmla="*/ 146 h 146"/>
              <a:gd name="T24" fmla="*/ 38 w 74"/>
              <a:gd name="T25" fmla="*/ 0 h 146"/>
              <a:gd name="T26" fmla="*/ 0 w 74"/>
              <a:gd name="T27" fmla="*/ 139 h 146"/>
              <a:gd name="T28" fmla="*/ 16 w 74"/>
              <a:gd name="T29" fmla="*/ 7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16" y="79"/>
                </a:moveTo>
                <a:lnTo>
                  <a:pt x="29" y="84"/>
                </a:lnTo>
                <a:lnTo>
                  <a:pt x="45" y="27"/>
                </a:lnTo>
                <a:lnTo>
                  <a:pt x="31" y="27"/>
                </a:lnTo>
                <a:lnTo>
                  <a:pt x="45" y="84"/>
                </a:lnTo>
                <a:lnTo>
                  <a:pt x="59" y="79"/>
                </a:lnTo>
                <a:lnTo>
                  <a:pt x="38" y="39"/>
                </a:lnTo>
                <a:lnTo>
                  <a:pt x="16" y="79"/>
                </a:lnTo>
                <a:lnTo>
                  <a:pt x="0" y="139"/>
                </a:lnTo>
                <a:lnTo>
                  <a:pt x="45" y="57"/>
                </a:lnTo>
                <a:lnTo>
                  <a:pt x="31" y="57"/>
                </a:lnTo>
                <a:lnTo>
                  <a:pt x="74" y="146"/>
                </a:lnTo>
                <a:lnTo>
                  <a:pt x="38" y="0"/>
                </a:lnTo>
                <a:lnTo>
                  <a:pt x="0" y="139"/>
                </a:lnTo>
                <a:lnTo>
                  <a:pt x="16" y="7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2" name="Rectangle 147"/>
          <p:cNvSpPr>
            <a:spLocks noChangeArrowheads="1"/>
          </p:cNvSpPr>
          <p:nvPr/>
        </p:nvSpPr>
        <p:spPr bwMode="auto">
          <a:xfrm>
            <a:off x="3807619" y="3143250"/>
            <a:ext cx="250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3" name="Rectangle 148"/>
          <p:cNvSpPr>
            <a:spLocks noChangeArrowheads="1"/>
          </p:cNvSpPr>
          <p:nvPr/>
        </p:nvSpPr>
        <p:spPr bwMode="auto">
          <a:xfrm>
            <a:off x="3955256" y="3268663"/>
            <a:ext cx="1254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4" name="Rectangle 149"/>
          <p:cNvSpPr>
            <a:spLocks noChangeArrowheads="1"/>
          </p:cNvSpPr>
          <p:nvPr/>
        </p:nvSpPr>
        <p:spPr bwMode="auto">
          <a:xfrm>
            <a:off x="3807619" y="2465388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5" name="Rectangle 150"/>
          <p:cNvSpPr>
            <a:spLocks noChangeArrowheads="1"/>
          </p:cNvSpPr>
          <p:nvPr/>
        </p:nvSpPr>
        <p:spPr bwMode="auto">
          <a:xfrm>
            <a:off x="3955256" y="2590800"/>
            <a:ext cx="1254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6" name="Rectangle 151"/>
          <p:cNvSpPr>
            <a:spLocks noChangeArrowheads="1"/>
          </p:cNvSpPr>
          <p:nvPr/>
        </p:nvSpPr>
        <p:spPr bwMode="auto">
          <a:xfrm>
            <a:off x="3807619" y="1658938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3955256" y="1784350"/>
            <a:ext cx="1254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7610475" y="2020887"/>
            <a:ext cx="873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Radiationless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7775575" y="2228850"/>
            <a:ext cx="5143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Decay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5516563" y="1822450"/>
            <a:ext cx="1774825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5516563" y="2628900"/>
            <a:ext cx="1774825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5483225" y="3273425"/>
            <a:ext cx="1808163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3" name="Oval 43"/>
          <p:cNvSpPr>
            <a:spLocks noChangeArrowheads="1"/>
          </p:cNvSpPr>
          <p:nvPr/>
        </p:nvSpPr>
        <p:spPr bwMode="auto">
          <a:xfrm>
            <a:off x="5645150" y="1747837"/>
            <a:ext cx="131763" cy="1666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5838825" y="1747837"/>
            <a:ext cx="131763" cy="1666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5" name="Oval 45"/>
          <p:cNvSpPr>
            <a:spLocks noChangeArrowheads="1"/>
          </p:cNvSpPr>
          <p:nvPr/>
        </p:nvSpPr>
        <p:spPr bwMode="auto">
          <a:xfrm>
            <a:off x="6034088" y="1747837"/>
            <a:ext cx="130175" cy="1666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" name="Oval 46"/>
          <p:cNvSpPr>
            <a:spLocks noChangeArrowheads="1"/>
          </p:cNvSpPr>
          <p:nvPr/>
        </p:nvSpPr>
        <p:spPr bwMode="auto">
          <a:xfrm>
            <a:off x="6227763" y="1747837"/>
            <a:ext cx="131762" cy="1666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" name="Oval 47"/>
          <p:cNvSpPr>
            <a:spLocks noChangeArrowheads="1"/>
          </p:cNvSpPr>
          <p:nvPr/>
        </p:nvSpPr>
        <p:spPr bwMode="auto">
          <a:xfrm>
            <a:off x="6613525" y="1747837"/>
            <a:ext cx="130175" cy="1666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" name="Oval 48"/>
          <p:cNvSpPr>
            <a:spLocks noChangeArrowheads="1"/>
          </p:cNvSpPr>
          <p:nvPr/>
        </p:nvSpPr>
        <p:spPr bwMode="auto">
          <a:xfrm>
            <a:off x="7000875" y="1747837"/>
            <a:ext cx="131763" cy="1666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9" name="Oval 49"/>
          <p:cNvSpPr>
            <a:spLocks noChangeArrowheads="1"/>
          </p:cNvSpPr>
          <p:nvPr/>
        </p:nvSpPr>
        <p:spPr bwMode="auto">
          <a:xfrm>
            <a:off x="6388100" y="3203575"/>
            <a:ext cx="131763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0" name="Oval 50"/>
          <p:cNvSpPr>
            <a:spLocks noChangeArrowheads="1"/>
          </p:cNvSpPr>
          <p:nvPr/>
        </p:nvSpPr>
        <p:spPr bwMode="auto">
          <a:xfrm>
            <a:off x="6773863" y="3203575"/>
            <a:ext cx="134937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1" name="Rectangle 96"/>
          <p:cNvSpPr>
            <a:spLocks noChangeArrowheads="1"/>
          </p:cNvSpPr>
          <p:nvPr/>
        </p:nvSpPr>
        <p:spPr bwMode="auto">
          <a:xfrm>
            <a:off x="5699125" y="1912937"/>
            <a:ext cx="22225" cy="677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" name="Freeform 97"/>
          <p:cNvSpPr>
            <a:spLocks/>
          </p:cNvSpPr>
          <p:nvPr/>
        </p:nvSpPr>
        <p:spPr bwMode="auto">
          <a:xfrm>
            <a:off x="5686425" y="2497137"/>
            <a:ext cx="46038" cy="93663"/>
          </a:xfrm>
          <a:custGeom>
            <a:avLst/>
            <a:gdLst>
              <a:gd name="T0" fmla="*/ 29 w 29"/>
              <a:gd name="T1" fmla="*/ 0 h 59"/>
              <a:gd name="T2" fmla="*/ 15 w 29"/>
              <a:gd name="T3" fmla="*/ 59 h 59"/>
              <a:gd name="T4" fmla="*/ 0 w 29"/>
              <a:gd name="T5" fmla="*/ 0 h 59"/>
              <a:gd name="T6" fmla="*/ 15 w 29"/>
              <a:gd name="T7" fmla="*/ 29 h 59"/>
              <a:gd name="T8" fmla="*/ 29 w 2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9">
                <a:moveTo>
                  <a:pt x="29" y="0"/>
                </a:moveTo>
                <a:lnTo>
                  <a:pt x="15" y="59"/>
                </a:lnTo>
                <a:lnTo>
                  <a:pt x="0" y="0"/>
                </a:lnTo>
                <a:lnTo>
                  <a:pt x="15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3" name="Freeform 98"/>
          <p:cNvSpPr>
            <a:spLocks/>
          </p:cNvSpPr>
          <p:nvPr/>
        </p:nvSpPr>
        <p:spPr bwMode="auto">
          <a:xfrm>
            <a:off x="5653088" y="2398712"/>
            <a:ext cx="112712" cy="234950"/>
          </a:xfrm>
          <a:custGeom>
            <a:avLst/>
            <a:gdLst>
              <a:gd name="T0" fmla="*/ 57 w 71"/>
              <a:gd name="T1" fmla="*/ 66 h 148"/>
              <a:gd name="T2" fmla="*/ 43 w 71"/>
              <a:gd name="T3" fmla="*/ 60 h 148"/>
              <a:gd name="T4" fmla="*/ 29 w 71"/>
              <a:gd name="T5" fmla="*/ 119 h 148"/>
              <a:gd name="T6" fmla="*/ 43 w 71"/>
              <a:gd name="T7" fmla="*/ 119 h 148"/>
              <a:gd name="T8" fmla="*/ 28 w 71"/>
              <a:gd name="T9" fmla="*/ 60 h 148"/>
              <a:gd name="T10" fmla="*/ 14 w 71"/>
              <a:gd name="T11" fmla="*/ 66 h 148"/>
              <a:gd name="T12" fmla="*/ 36 w 71"/>
              <a:gd name="T13" fmla="*/ 105 h 148"/>
              <a:gd name="T14" fmla="*/ 57 w 71"/>
              <a:gd name="T15" fmla="*/ 66 h 148"/>
              <a:gd name="T16" fmla="*/ 71 w 71"/>
              <a:gd name="T17" fmla="*/ 0 h 148"/>
              <a:gd name="T18" fmla="*/ 29 w 71"/>
              <a:gd name="T19" fmla="*/ 88 h 148"/>
              <a:gd name="T20" fmla="*/ 43 w 71"/>
              <a:gd name="T21" fmla="*/ 88 h 148"/>
              <a:gd name="T22" fmla="*/ 0 w 71"/>
              <a:gd name="T23" fmla="*/ 7 h 148"/>
              <a:gd name="T24" fmla="*/ 36 w 71"/>
              <a:gd name="T25" fmla="*/ 148 h 148"/>
              <a:gd name="T26" fmla="*/ 71 w 71"/>
              <a:gd name="T27" fmla="*/ 0 h 148"/>
              <a:gd name="T28" fmla="*/ 57 w 71"/>
              <a:gd name="T29" fmla="*/ 6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148">
                <a:moveTo>
                  <a:pt x="57" y="66"/>
                </a:moveTo>
                <a:lnTo>
                  <a:pt x="43" y="60"/>
                </a:lnTo>
                <a:lnTo>
                  <a:pt x="29" y="119"/>
                </a:lnTo>
                <a:lnTo>
                  <a:pt x="43" y="119"/>
                </a:lnTo>
                <a:lnTo>
                  <a:pt x="28" y="60"/>
                </a:lnTo>
                <a:lnTo>
                  <a:pt x="14" y="66"/>
                </a:lnTo>
                <a:lnTo>
                  <a:pt x="36" y="105"/>
                </a:lnTo>
                <a:lnTo>
                  <a:pt x="57" y="66"/>
                </a:lnTo>
                <a:lnTo>
                  <a:pt x="71" y="0"/>
                </a:lnTo>
                <a:lnTo>
                  <a:pt x="29" y="88"/>
                </a:lnTo>
                <a:lnTo>
                  <a:pt x="43" y="88"/>
                </a:lnTo>
                <a:lnTo>
                  <a:pt x="0" y="7"/>
                </a:lnTo>
                <a:lnTo>
                  <a:pt x="36" y="148"/>
                </a:lnTo>
                <a:lnTo>
                  <a:pt x="71" y="0"/>
                </a:lnTo>
                <a:lnTo>
                  <a:pt x="57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4" name="Rectangle 100"/>
          <p:cNvSpPr>
            <a:spLocks noChangeArrowheads="1"/>
          </p:cNvSpPr>
          <p:nvPr/>
        </p:nvSpPr>
        <p:spPr bwMode="auto">
          <a:xfrm>
            <a:off x="5272629" y="3638550"/>
            <a:ext cx="2186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  <a:cs typeface="B Nazanin" pitchFamily="2" charset="-78"/>
              </a:rPr>
              <a:t>"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cs typeface="B Nazanin" pitchFamily="2" charset="-78"/>
              </a:rPr>
              <a:t>metastable" </a:t>
            </a:r>
            <a:r>
              <a:rPr lang="fa-IR" sz="1400" b="1" dirty="0" smtClean="0">
                <a:solidFill>
                  <a:srgbClr val="000000"/>
                </a:solidFill>
                <a:latin typeface="Arial Narrow" pitchFamily="34" charset="0"/>
                <a:cs typeface="B Nazanin" pitchFamily="2" charset="-78"/>
              </a:rPr>
              <a:t>گذر سریع به حالات </a:t>
            </a:r>
            <a:endParaRPr lang="en-US" b="1" dirty="0">
              <a:solidFill>
                <a:srgbClr val="808080"/>
              </a:solidFill>
              <a:cs typeface="B Nazanin" pitchFamily="2" charset="-78"/>
            </a:endParaRPr>
          </a:p>
        </p:txBody>
      </p:sp>
      <p:sp>
        <p:nvSpPr>
          <p:cNvPr id="65" name="Rectangle 117"/>
          <p:cNvSpPr>
            <a:spLocks noChangeArrowheads="1"/>
          </p:cNvSpPr>
          <p:nvPr/>
        </p:nvSpPr>
        <p:spPr bwMode="auto">
          <a:xfrm>
            <a:off x="5891213" y="1912937"/>
            <a:ext cx="22225" cy="677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6" name="Freeform 118"/>
          <p:cNvSpPr>
            <a:spLocks/>
          </p:cNvSpPr>
          <p:nvPr/>
        </p:nvSpPr>
        <p:spPr bwMode="auto">
          <a:xfrm>
            <a:off x="5880100" y="2497137"/>
            <a:ext cx="46038" cy="93663"/>
          </a:xfrm>
          <a:custGeom>
            <a:avLst/>
            <a:gdLst>
              <a:gd name="T0" fmla="*/ 29 w 29"/>
              <a:gd name="T1" fmla="*/ 0 h 59"/>
              <a:gd name="T2" fmla="*/ 14 w 29"/>
              <a:gd name="T3" fmla="*/ 59 h 59"/>
              <a:gd name="T4" fmla="*/ 0 w 29"/>
              <a:gd name="T5" fmla="*/ 0 h 59"/>
              <a:gd name="T6" fmla="*/ 14 w 29"/>
              <a:gd name="T7" fmla="*/ 29 h 59"/>
              <a:gd name="T8" fmla="*/ 29 w 2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9">
                <a:moveTo>
                  <a:pt x="29" y="0"/>
                </a:moveTo>
                <a:lnTo>
                  <a:pt x="14" y="59"/>
                </a:lnTo>
                <a:lnTo>
                  <a:pt x="0" y="0"/>
                </a:lnTo>
                <a:lnTo>
                  <a:pt x="14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7" name="Freeform 119"/>
          <p:cNvSpPr>
            <a:spLocks/>
          </p:cNvSpPr>
          <p:nvPr/>
        </p:nvSpPr>
        <p:spPr bwMode="auto">
          <a:xfrm>
            <a:off x="5846763" y="2398712"/>
            <a:ext cx="112712" cy="234950"/>
          </a:xfrm>
          <a:custGeom>
            <a:avLst/>
            <a:gdLst>
              <a:gd name="T0" fmla="*/ 57 w 71"/>
              <a:gd name="T1" fmla="*/ 66 h 148"/>
              <a:gd name="T2" fmla="*/ 44 w 71"/>
              <a:gd name="T3" fmla="*/ 60 h 148"/>
              <a:gd name="T4" fmla="*/ 28 w 71"/>
              <a:gd name="T5" fmla="*/ 119 h 148"/>
              <a:gd name="T6" fmla="*/ 42 w 71"/>
              <a:gd name="T7" fmla="*/ 119 h 148"/>
              <a:gd name="T8" fmla="*/ 28 w 71"/>
              <a:gd name="T9" fmla="*/ 60 h 148"/>
              <a:gd name="T10" fmla="*/ 14 w 71"/>
              <a:gd name="T11" fmla="*/ 66 h 148"/>
              <a:gd name="T12" fmla="*/ 35 w 71"/>
              <a:gd name="T13" fmla="*/ 105 h 148"/>
              <a:gd name="T14" fmla="*/ 57 w 71"/>
              <a:gd name="T15" fmla="*/ 66 h 148"/>
              <a:gd name="T16" fmla="*/ 71 w 71"/>
              <a:gd name="T17" fmla="*/ 7 h 148"/>
              <a:gd name="T18" fmla="*/ 28 w 71"/>
              <a:gd name="T19" fmla="*/ 88 h 148"/>
              <a:gd name="T20" fmla="*/ 42 w 71"/>
              <a:gd name="T21" fmla="*/ 88 h 148"/>
              <a:gd name="T22" fmla="*/ 0 w 71"/>
              <a:gd name="T23" fmla="*/ 0 h 148"/>
              <a:gd name="T24" fmla="*/ 35 w 71"/>
              <a:gd name="T25" fmla="*/ 148 h 148"/>
              <a:gd name="T26" fmla="*/ 71 w 71"/>
              <a:gd name="T27" fmla="*/ 7 h 148"/>
              <a:gd name="T28" fmla="*/ 57 w 71"/>
              <a:gd name="T29" fmla="*/ 6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148">
                <a:moveTo>
                  <a:pt x="57" y="66"/>
                </a:moveTo>
                <a:lnTo>
                  <a:pt x="44" y="60"/>
                </a:lnTo>
                <a:lnTo>
                  <a:pt x="28" y="119"/>
                </a:lnTo>
                <a:lnTo>
                  <a:pt x="42" y="119"/>
                </a:lnTo>
                <a:lnTo>
                  <a:pt x="28" y="60"/>
                </a:lnTo>
                <a:lnTo>
                  <a:pt x="14" y="66"/>
                </a:lnTo>
                <a:lnTo>
                  <a:pt x="35" y="105"/>
                </a:lnTo>
                <a:lnTo>
                  <a:pt x="57" y="66"/>
                </a:lnTo>
                <a:lnTo>
                  <a:pt x="71" y="7"/>
                </a:lnTo>
                <a:lnTo>
                  <a:pt x="28" y="88"/>
                </a:lnTo>
                <a:lnTo>
                  <a:pt x="42" y="88"/>
                </a:lnTo>
                <a:lnTo>
                  <a:pt x="0" y="0"/>
                </a:lnTo>
                <a:lnTo>
                  <a:pt x="35" y="148"/>
                </a:lnTo>
                <a:lnTo>
                  <a:pt x="71" y="7"/>
                </a:lnTo>
                <a:lnTo>
                  <a:pt x="57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8" name="Rectangle 120"/>
          <p:cNvSpPr>
            <a:spLocks noChangeArrowheads="1"/>
          </p:cNvSpPr>
          <p:nvPr/>
        </p:nvSpPr>
        <p:spPr bwMode="auto">
          <a:xfrm>
            <a:off x="6084888" y="1912937"/>
            <a:ext cx="22225" cy="677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9" name="Freeform 121"/>
          <p:cNvSpPr>
            <a:spLocks/>
          </p:cNvSpPr>
          <p:nvPr/>
        </p:nvSpPr>
        <p:spPr bwMode="auto">
          <a:xfrm>
            <a:off x="6073775" y="2497137"/>
            <a:ext cx="47625" cy="93663"/>
          </a:xfrm>
          <a:custGeom>
            <a:avLst/>
            <a:gdLst>
              <a:gd name="T0" fmla="*/ 30 w 30"/>
              <a:gd name="T1" fmla="*/ 0 h 59"/>
              <a:gd name="T2" fmla="*/ 14 w 30"/>
              <a:gd name="T3" fmla="*/ 59 h 59"/>
              <a:gd name="T4" fmla="*/ 0 w 30"/>
              <a:gd name="T5" fmla="*/ 0 h 59"/>
              <a:gd name="T6" fmla="*/ 14 w 30"/>
              <a:gd name="T7" fmla="*/ 29 h 59"/>
              <a:gd name="T8" fmla="*/ 30 w 3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9">
                <a:moveTo>
                  <a:pt x="30" y="0"/>
                </a:moveTo>
                <a:lnTo>
                  <a:pt x="14" y="59"/>
                </a:lnTo>
                <a:lnTo>
                  <a:pt x="0" y="0"/>
                </a:lnTo>
                <a:lnTo>
                  <a:pt x="14" y="29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0" name="Freeform 122"/>
          <p:cNvSpPr>
            <a:spLocks/>
          </p:cNvSpPr>
          <p:nvPr/>
        </p:nvSpPr>
        <p:spPr bwMode="auto">
          <a:xfrm>
            <a:off x="6042025" y="2398712"/>
            <a:ext cx="111125" cy="234950"/>
          </a:xfrm>
          <a:custGeom>
            <a:avLst/>
            <a:gdLst>
              <a:gd name="T0" fmla="*/ 57 w 70"/>
              <a:gd name="T1" fmla="*/ 66 h 148"/>
              <a:gd name="T2" fmla="*/ 43 w 70"/>
              <a:gd name="T3" fmla="*/ 60 h 148"/>
              <a:gd name="T4" fmla="*/ 27 w 70"/>
              <a:gd name="T5" fmla="*/ 119 h 148"/>
              <a:gd name="T6" fmla="*/ 41 w 70"/>
              <a:gd name="T7" fmla="*/ 119 h 148"/>
              <a:gd name="T8" fmla="*/ 27 w 70"/>
              <a:gd name="T9" fmla="*/ 60 h 148"/>
              <a:gd name="T10" fmla="*/ 14 w 70"/>
              <a:gd name="T11" fmla="*/ 66 h 148"/>
              <a:gd name="T12" fmla="*/ 34 w 70"/>
              <a:gd name="T13" fmla="*/ 105 h 148"/>
              <a:gd name="T14" fmla="*/ 57 w 70"/>
              <a:gd name="T15" fmla="*/ 66 h 148"/>
              <a:gd name="T16" fmla="*/ 70 w 70"/>
              <a:gd name="T17" fmla="*/ 7 h 148"/>
              <a:gd name="T18" fmla="*/ 27 w 70"/>
              <a:gd name="T19" fmla="*/ 88 h 148"/>
              <a:gd name="T20" fmla="*/ 41 w 70"/>
              <a:gd name="T21" fmla="*/ 88 h 148"/>
              <a:gd name="T22" fmla="*/ 0 w 70"/>
              <a:gd name="T23" fmla="*/ 0 h 148"/>
              <a:gd name="T24" fmla="*/ 34 w 70"/>
              <a:gd name="T25" fmla="*/ 148 h 148"/>
              <a:gd name="T26" fmla="*/ 70 w 70"/>
              <a:gd name="T27" fmla="*/ 7 h 148"/>
              <a:gd name="T28" fmla="*/ 57 w 70"/>
              <a:gd name="T29" fmla="*/ 6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" h="148">
                <a:moveTo>
                  <a:pt x="57" y="66"/>
                </a:moveTo>
                <a:lnTo>
                  <a:pt x="43" y="60"/>
                </a:lnTo>
                <a:lnTo>
                  <a:pt x="27" y="119"/>
                </a:lnTo>
                <a:lnTo>
                  <a:pt x="41" y="119"/>
                </a:lnTo>
                <a:lnTo>
                  <a:pt x="27" y="60"/>
                </a:lnTo>
                <a:lnTo>
                  <a:pt x="14" y="66"/>
                </a:lnTo>
                <a:lnTo>
                  <a:pt x="34" y="105"/>
                </a:lnTo>
                <a:lnTo>
                  <a:pt x="57" y="66"/>
                </a:lnTo>
                <a:lnTo>
                  <a:pt x="70" y="7"/>
                </a:lnTo>
                <a:lnTo>
                  <a:pt x="27" y="88"/>
                </a:lnTo>
                <a:lnTo>
                  <a:pt x="41" y="88"/>
                </a:lnTo>
                <a:lnTo>
                  <a:pt x="0" y="0"/>
                </a:lnTo>
                <a:lnTo>
                  <a:pt x="34" y="148"/>
                </a:lnTo>
                <a:lnTo>
                  <a:pt x="70" y="7"/>
                </a:lnTo>
                <a:lnTo>
                  <a:pt x="57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1" name="Rectangle 123"/>
          <p:cNvSpPr>
            <a:spLocks noChangeArrowheads="1"/>
          </p:cNvSpPr>
          <p:nvPr/>
        </p:nvSpPr>
        <p:spPr bwMode="auto">
          <a:xfrm>
            <a:off x="6280150" y="1912937"/>
            <a:ext cx="20638" cy="677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2" name="Freeform 124"/>
          <p:cNvSpPr>
            <a:spLocks/>
          </p:cNvSpPr>
          <p:nvPr/>
        </p:nvSpPr>
        <p:spPr bwMode="auto">
          <a:xfrm>
            <a:off x="6269038" y="2497137"/>
            <a:ext cx="42862" cy="93663"/>
          </a:xfrm>
          <a:custGeom>
            <a:avLst/>
            <a:gdLst>
              <a:gd name="T0" fmla="*/ 27 w 27"/>
              <a:gd name="T1" fmla="*/ 0 h 59"/>
              <a:gd name="T2" fmla="*/ 13 w 27"/>
              <a:gd name="T3" fmla="*/ 59 h 59"/>
              <a:gd name="T4" fmla="*/ 0 w 27"/>
              <a:gd name="T5" fmla="*/ 0 h 59"/>
              <a:gd name="T6" fmla="*/ 13 w 27"/>
              <a:gd name="T7" fmla="*/ 29 h 59"/>
              <a:gd name="T8" fmla="*/ 27 w 27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9">
                <a:moveTo>
                  <a:pt x="27" y="0"/>
                </a:moveTo>
                <a:lnTo>
                  <a:pt x="13" y="59"/>
                </a:lnTo>
                <a:lnTo>
                  <a:pt x="0" y="0"/>
                </a:lnTo>
                <a:lnTo>
                  <a:pt x="13" y="29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3" name="Freeform 125"/>
          <p:cNvSpPr>
            <a:spLocks/>
          </p:cNvSpPr>
          <p:nvPr/>
        </p:nvSpPr>
        <p:spPr bwMode="auto">
          <a:xfrm>
            <a:off x="6235700" y="2398712"/>
            <a:ext cx="109538" cy="238125"/>
          </a:xfrm>
          <a:custGeom>
            <a:avLst/>
            <a:gdLst>
              <a:gd name="T0" fmla="*/ 55 w 69"/>
              <a:gd name="T1" fmla="*/ 66 h 150"/>
              <a:gd name="T2" fmla="*/ 41 w 69"/>
              <a:gd name="T3" fmla="*/ 60 h 150"/>
              <a:gd name="T4" fmla="*/ 28 w 69"/>
              <a:gd name="T5" fmla="*/ 119 h 150"/>
              <a:gd name="T6" fmla="*/ 41 w 69"/>
              <a:gd name="T7" fmla="*/ 119 h 150"/>
              <a:gd name="T8" fmla="*/ 28 w 69"/>
              <a:gd name="T9" fmla="*/ 60 h 150"/>
              <a:gd name="T10" fmla="*/ 14 w 69"/>
              <a:gd name="T11" fmla="*/ 66 h 150"/>
              <a:gd name="T12" fmla="*/ 34 w 69"/>
              <a:gd name="T13" fmla="*/ 107 h 150"/>
              <a:gd name="T14" fmla="*/ 55 w 69"/>
              <a:gd name="T15" fmla="*/ 66 h 150"/>
              <a:gd name="T16" fmla="*/ 69 w 69"/>
              <a:gd name="T17" fmla="*/ 0 h 150"/>
              <a:gd name="T18" fmla="*/ 28 w 69"/>
              <a:gd name="T19" fmla="*/ 88 h 150"/>
              <a:gd name="T20" fmla="*/ 41 w 69"/>
              <a:gd name="T21" fmla="*/ 88 h 150"/>
              <a:gd name="T22" fmla="*/ 0 w 69"/>
              <a:gd name="T23" fmla="*/ 0 h 150"/>
              <a:gd name="T24" fmla="*/ 34 w 69"/>
              <a:gd name="T25" fmla="*/ 150 h 150"/>
              <a:gd name="T26" fmla="*/ 69 w 69"/>
              <a:gd name="T27" fmla="*/ 0 h 150"/>
              <a:gd name="T28" fmla="*/ 55 w 69"/>
              <a:gd name="T29" fmla="*/ 6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150">
                <a:moveTo>
                  <a:pt x="55" y="66"/>
                </a:moveTo>
                <a:lnTo>
                  <a:pt x="41" y="60"/>
                </a:lnTo>
                <a:lnTo>
                  <a:pt x="28" y="119"/>
                </a:lnTo>
                <a:lnTo>
                  <a:pt x="41" y="119"/>
                </a:lnTo>
                <a:lnTo>
                  <a:pt x="28" y="60"/>
                </a:lnTo>
                <a:lnTo>
                  <a:pt x="14" y="66"/>
                </a:lnTo>
                <a:lnTo>
                  <a:pt x="34" y="107"/>
                </a:lnTo>
                <a:lnTo>
                  <a:pt x="55" y="66"/>
                </a:lnTo>
                <a:lnTo>
                  <a:pt x="69" y="0"/>
                </a:lnTo>
                <a:lnTo>
                  <a:pt x="28" y="88"/>
                </a:lnTo>
                <a:lnTo>
                  <a:pt x="41" y="88"/>
                </a:lnTo>
                <a:lnTo>
                  <a:pt x="0" y="0"/>
                </a:lnTo>
                <a:lnTo>
                  <a:pt x="34" y="150"/>
                </a:lnTo>
                <a:lnTo>
                  <a:pt x="69" y="0"/>
                </a:lnTo>
                <a:lnTo>
                  <a:pt x="5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4" name="Rectangle 126"/>
          <p:cNvSpPr>
            <a:spLocks noChangeArrowheads="1"/>
          </p:cNvSpPr>
          <p:nvPr/>
        </p:nvSpPr>
        <p:spPr bwMode="auto">
          <a:xfrm>
            <a:off x="6667500" y="1912937"/>
            <a:ext cx="22225" cy="677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5" name="Freeform 127"/>
          <p:cNvSpPr>
            <a:spLocks/>
          </p:cNvSpPr>
          <p:nvPr/>
        </p:nvSpPr>
        <p:spPr bwMode="auto">
          <a:xfrm>
            <a:off x="6656388" y="2497137"/>
            <a:ext cx="44450" cy="93663"/>
          </a:xfrm>
          <a:custGeom>
            <a:avLst/>
            <a:gdLst>
              <a:gd name="T0" fmla="*/ 28 w 28"/>
              <a:gd name="T1" fmla="*/ 0 h 59"/>
              <a:gd name="T2" fmla="*/ 14 w 28"/>
              <a:gd name="T3" fmla="*/ 59 h 59"/>
              <a:gd name="T4" fmla="*/ 0 w 28"/>
              <a:gd name="T5" fmla="*/ 0 h 59"/>
              <a:gd name="T6" fmla="*/ 14 w 28"/>
              <a:gd name="T7" fmla="*/ 29 h 59"/>
              <a:gd name="T8" fmla="*/ 28 w 28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9">
                <a:moveTo>
                  <a:pt x="28" y="0"/>
                </a:moveTo>
                <a:lnTo>
                  <a:pt x="14" y="59"/>
                </a:lnTo>
                <a:lnTo>
                  <a:pt x="0" y="0"/>
                </a:lnTo>
                <a:lnTo>
                  <a:pt x="14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6" name="Freeform 128"/>
          <p:cNvSpPr>
            <a:spLocks/>
          </p:cNvSpPr>
          <p:nvPr/>
        </p:nvSpPr>
        <p:spPr bwMode="auto">
          <a:xfrm>
            <a:off x="6624638" y="2398712"/>
            <a:ext cx="109537" cy="238125"/>
          </a:xfrm>
          <a:custGeom>
            <a:avLst/>
            <a:gdLst>
              <a:gd name="T0" fmla="*/ 55 w 69"/>
              <a:gd name="T1" fmla="*/ 66 h 150"/>
              <a:gd name="T2" fmla="*/ 41 w 69"/>
              <a:gd name="T3" fmla="*/ 60 h 150"/>
              <a:gd name="T4" fmla="*/ 27 w 69"/>
              <a:gd name="T5" fmla="*/ 119 h 150"/>
              <a:gd name="T6" fmla="*/ 41 w 69"/>
              <a:gd name="T7" fmla="*/ 119 h 150"/>
              <a:gd name="T8" fmla="*/ 27 w 69"/>
              <a:gd name="T9" fmla="*/ 60 h 150"/>
              <a:gd name="T10" fmla="*/ 13 w 69"/>
              <a:gd name="T11" fmla="*/ 66 h 150"/>
              <a:gd name="T12" fmla="*/ 34 w 69"/>
              <a:gd name="T13" fmla="*/ 107 h 150"/>
              <a:gd name="T14" fmla="*/ 55 w 69"/>
              <a:gd name="T15" fmla="*/ 66 h 150"/>
              <a:gd name="T16" fmla="*/ 69 w 69"/>
              <a:gd name="T17" fmla="*/ 0 h 150"/>
              <a:gd name="T18" fmla="*/ 27 w 69"/>
              <a:gd name="T19" fmla="*/ 88 h 150"/>
              <a:gd name="T20" fmla="*/ 41 w 69"/>
              <a:gd name="T21" fmla="*/ 88 h 150"/>
              <a:gd name="T22" fmla="*/ 0 w 69"/>
              <a:gd name="T23" fmla="*/ 0 h 150"/>
              <a:gd name="T24" fmla="*/ 34 w 69"/>
              <a:gd name="T25" fmla="*/ 150 h 150"/>
              <a:gd name="T26" fmla="*/ 69 w 69"/>
              <a:gd name="T27" fmla="*/ 0 h 150"/>
              <a:gd name="T28" fmla="*/ 55 w 69"/>
              <a:gd name="T29" fmla="*/ 6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150">
                <a:moveTo>
                  <a:pt x="55" y="66"/>
                </a:moveTo>
                <a:lnTo>
                  <a:pt x="41" y="60"/>
                </a:lnTo>
                <a:lnTo>
                  <a:pt x="27" y="119"/>
                </a:lnTo>
                <a:lnTo>
                  <a:pt x="41" y="119"/>
                </a:lnTo>
                <a:lnTo>
                  <a:pt x="27" y="60"/>
                </a:lnTo>
                <a:lnTo>
                  <a:pt x="13" y="66"/>
                </a:lnTo>
                <a:lnTo>
                  <a:pt x="34" y="107"/>
                </a:lnTo>
                <a:lnTo>
                  <a:pt x="55" y="66"/>
                </a:lnTo>
                <a:lnTo>
                  <a:pt x="69" y="0"/>
                </a:lnTo>
                <a:lnTo>
                  <a:pt x="27" y="88"/>
                </a:lnTo>
                <a:lnTo>
                  <a:pt x="41" y="88"/>
                </a:lnTo>
                <a:lnTo>
                  <a:pt x="0" y="0"/>
                </a:lnTo>
                <a:lnTo>
                  <a:pt x="34" y="150"/>
                </a:lnTo>
                <a:lnTo>
                  <a:pt x="69" y="0"/>
                </a:lnTo>
                <a:lnTo>
                  <a:pt x="5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7" name="Rectangle 129"/>
          <p:cNvSpPr>
            <a:spLocks noChangeArrowheads="1"/>
          </p:cNvSpPr>
          <p:nvPr/>
        </p:nvSpPr>
        <p:spPr bwMode="auto">
          <a:xfrm>
            <a:off x="7056438" y="1912937"/>
            <a:ext cx="22225" cy="677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8" name="Freeform 130"/>
          <p:cNvSpPr>
            <a:spLocks/>
          </p:cNvSpPr>
          <p:nvPr/>
        </p:nvSpPr>
        <p:spPr bwMode="auto">
          <a:xfrm>
            <a:off x="7042150" y="2497137"/>
            <a:ext cx="46038" cy="93663"/>
          </a:xfrm>
          <a:custGeom>
            <a:avLst/>
            <a:gdLst>
              <a:gd name="T0" fmla="*/ 29 w 29"/>
              <a:gd name="T1" fmla="*/ 0 h 59"/>
              <a:gd name="T2" fmla="*/ 16 w 29"/>
              <a:gd name="T3" fmla="*/ 59 h 59"/>
              <a:gd name="T4" fmla="*/ 0 w 29"/>
              <a:gd name="T5" fmla="*/ 0 h 59"/>
              <a:gd name="T6" fmla="*/ 16 w 29"/>
              <a:gd name="T7" fmla="*/ 29 h 59"/>
              <a:gd name="T8" fmla="*/ 29 w 2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9">
                <a:moveTo>
                  <a:pt x="29" y="0"/>
                </a:moveTo>
                <a:lnTo>
                  <a:pt x="16" y="59"/>
                </a:lnTo>
                <a:lnTo>
                  <a:pt x="0" y="0"/>
                </a:lnTo>
                <a:lnTo>
                  <a:pt x="16" y="29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9" name="Freeform 131"/>
          <p:cNvSpPr>
            <a:spLocks/>
          </p:cNvSpPr>
          <p:nvPr/>
        </p:nvSpPr>
        <p:spPr bwMode="auto">
          <a:xfrm>
            <a:off x="7008813" y="2398712"/>
            <a:ext cx="112712" cy="234950"/>
          </a:xfrm>
          <a:custGeom>
            <a:avLst/>
            <a:gdLst>
              <a:gd name="T0" fmla="*/ 57 w 71"/>
              <a:gd name="T1" fmla="*/ 66 h 148"/>
              <a:gd name="T2" fmla="*/ 44 w 71"/>
              <a:gd name="T3" fmla="*/ 60 h 148"/>
              <a:gd name="T4" fmla="*/ 30 w 71"/>
              <a:gd name="T5" fmla="*/ 119 h 148"/>
              <a:gd name="T6" fmla="*/ 44 w 71"/>
              <a:gd name="T7" fmla="*/ 119 h 148"/>
              <a:gd name="T8" fmla="*/ 28 w 71"/>
              <a:gd name="T9" fmla="*/ 60 h 148"/>
              <a:gd name="T10" fmla="*/ 14 w 71"/>
              <a:gd name="T11" fmla="*/ 66 h 148"/>
              <a:gd name="T12" fmla="*/ 37 w 71"/>
              <a:gd name="T13" fmla="*/ 105 h 148"/>
              <a:gd name="T14" fmla="*/ 57 w 71"/>
              <a:gd name="T15" fmla="*/ 66 h 148"/>
              <a:gd name="T16" fmla="*/ 71 w 71"/>
              <a:gd name="T17" fmla="*/ 0 h 148"/>
              <a:gd name="T18" fmla="*/ 30 w 71"/>
              <a:gd name="T19" fmla="*/ 88 h 148"/>
              <a:gd name="T20" fmla="*/ 44 w 71"/>
              <a:gd name="T21" fmla="*/ 88 h 148"/>
              <a:gd name="T22" fmla="*/ 0 w 71"/>
              <a:gd name="T23" fmla="*/ 7 h 148"/>
              <a:gd name="T24" fmla="*/ 37 w 71"/>
              <a:gd name="T25" fmla="*/ 148 h 148"/>
              <a:gd name="T26" fmla="*/ 71 w 71"/>
              <a:gd name="T27" fmla="*/ 0 h 148"/>
              <a:gd name="T28" fmla="*/ 57 w 71"/>
              <a:gd name="T29" fmla="*/ 6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148">
                <a:moveTo>
                  <a:pt x="57" y="66"/>
                </a:moveTo>
                <a:lnTo>
                  <a:pt x="44" y="60"/>
                </a:lnTo>
                <a:lnTo>
                  <a:pt x="30" y="119"/>
                </a:lnTo>
                <a:lnTo>
                  <a:pt x="44" y="119"/>
                </a:lnTo>
                <a:lnTo>
                  <a:pt x="28" y="60"/>
                </a:lnTo>
                <a:lnTo>
                  <a:pt x="14" y="66"/>
                </a:lnTo>
                <a:lnTo>
                  <a:pt x="37" y="105"/>
                </a:lnTo>
                <a:lnTo>
                  <a:pt x="57" y="66"/>
                </a:lnTo>
                <a:lnTo>
                  <a:pt x="71" y="0"/>
                </a:lnTo>
                <a:lnTo>
                  <a:pt x="30" y="88"/>
                </a:lnTo>
                <a:lnTo>
                  <a:pt x="44" y="88"/>
                </a:lnTo>
                <a:lnTo>
                  <a:pt x="0" y="7"/>
                </a:lnTo>
                <a:lnTo>
                  <a:pt x="37" y="148"/>
                </a:lnTo>
                <a:lnTo>
                  <a:pt x="71" y="0"/>
                </a:lnTo>
                <a:lnTo>
                  <a:pt x="57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0" name="Rectangle 159"/>
          <p:cNvSpPr>
            <a:spLocks noChangeArrowheads="1"/>
          </p:cNvSpPr>
          <p:nvPr/>
        </p:nvSpPr>
        <p:spPr bwMode="auto">
          <a:xfrm>
            <a:off x="7356475" y="3155950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81" name="Rectangle 160"/>
          <p:cNvSpPr>
            <a:spLocks noChangeArrowheads="1"/>
          </p:cNvSpPr>
          <p:nvPr/>
        </p:nvSpPr>
        <p:spPr bwMode="auto">
          <a:xfrm>
            <a:off x="7504113" y="3282950"/>
            <a:ext cx="1254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82" name="Rectangle 161"/>
          <p:cNvSpPr>
            <a:spLocks noChangeArrowheads="1"/>
          </p:cNvSpPr>
          <p:nvPr/>
        </p:nvSpPr>
        <p:spPr bwMode="auto">
          <a:xfrm>
            <a:off x="7356475" y="2478087"/>
            <a:ext cx="250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83" name="Rectangle 162"/>
          <p:cNvSpPr>
            <a:spLocks noChangeArrowheads="1"/>
          </p:cNvSpPr>
          <p:nvPr/>
        </p:nvSpPr>
        <p:spPr bwMode="auto">
          <a:xfrm>
            <a:off x="7504113" y="2603500"/>
            <a:ext cx="1254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7356475" y="1671637"/>
            <a:ext cx="250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85" name="Rectangle 164"/>
          <p:cNvSpPr>
            <a:spLocks noChangeArrowheads="1"/>
          </p:cNvSpPr>
          <p:nvPr/>
        </p:nvSpPr>
        <p:spPr bwMode="auto">
          <a:xfrm>
            <a:off x="7504113" y="1797050"/>
            <a:ext cx="1254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166" name="Freeform 4"/>
          <p:cNvSpPr>
            <a:spLocks/>
          </p:cNvSpPr>
          <p:nvPr/>
        </p:nvSpPr>
        <p:spPr bwMode="auto">
          <a:xfrm>
            <a:off x="6055873" y="4818062"/>
            <a:ext cx="773113" cy="241300"/>
          </a:xfrm>
          <a:custGeom>
            <a:avLst/>
            <a:gdLst>
              <a:gd name="T0" fmla="*/ 33 w 487"/>
              <a:gd name="T1" fmla="*/ 38 h 152"/>
              <a:gd name="T2" fmla="*/ 53 w 487"/>
              <a:gd name="T3" fmla="*/ 18 h 152"/>
              <a:gd name="T4" fmla="*/ 65 w 487"/>
              <a:gd name="T5" fmla="*/ 16 h 152"/>
              <a:gd name="T6" fmla="*/ 76 w 487"/>
              <a:gd name="T7" fmla="*/ 19 h 152"/>
              <a:gd name="T8" fmla="*/ 88 w 487"/>
              <a:gd name="T9" fmla="*/ 33 h 152"/>
              <a:gd name="T10" fmla="*/ 100 w 487"/>
              <a:gd name="T11" fmla="*/ 52 h 152"/>
              <a:gd name="T12" fmla="*/ 120 w 487"/>
              <a:gd name="T13" fmla="*/ 83 h 152"/>
              <a:gd name="T14" fmla="*/ 126 w 487"/>
              <a:gd name="T15" fmla="*/ 90 h 152"/>
              <a:gd name="T16" fmla="*/ 136 w 487"/>
              <a:gd name="T17" fmla="*/ 106 h 152"/>
              <a:gd name="T18" fmla="*/ 150 w 487"/>
              <a:gd name="T19" fmla="*/ 125 h 152"/>
              <a:gd name="T20" fmla="*/ 179 w 487"/>
              <a:gd name="T21" fmla="*/ 150 h 152"/>
              <a:gd name="T22" fmla="*/ 201 w 487"/>
              <a:gd name="T23" fmla="*/ 140 h 152"/>
              <a:gd name="T24" fmla="*/ 220 w 487"/>
              <a:gd name="T25" fmla="*/ 119 h 152"/>
              <a:gd name="T26" fmla="*/ 231 w 487"/>
              <a:gd name="T27" fmla="*/ 104 h 152"/>
              <a:gd name="T28" fmla="*/ 248 w 487"/>
              <a:gd name="T29" fmla="*/ 85 h 152"/>
              <a:gd name="T30" fmla="*/ 262 w 487"/>
              <a:gd name="T31" fmla="*/ 59 h 152"/>
              <a:gd name="T32" fmla="*/ 277 w 487"/>
              <a:gd name="T33" fmla="*/ 37 h 152"/>
              <a:gd name="T34" fmla="*/ 296 w 487"/>
              <a:gd name="T35" fmla="*/ 16 h 152"/>
              <a:gd name="T36" fmla="*/ 306 w 487"/>
              <a:gd name="T37" fmla="*/ 14 h 152"/>
              <a:gd name="T38" fmla="*/ 322 w 487"/>
              <a:gd name="T39" fmla="*/ 31 h 152"/>
              <a:gd name="T40" fmla="*/ 336 w 487"/>
              <a:gd name="T41" fmla="*/ 50 h 152"/>
              <a:gd name="T42" fmla="*/ 353 w 487"/>
              <a:gd name="T43" fmla="*/ 76 h 152"/>
              <a:gd name="T44" fmla="*/ 362 w 487"/>
              <a:gd name="T45" fmla="*/ 88 h 152"/>
              <a:gd name="T46" fmla="*/ 377 w 487"/>
              <a:gd name="T47" fmla="*/ 109 h 152"/>
              <a:gd name="T48" fmla="*/ 387 w 487"/>
              <a:gd name="T49" fmla="*/ 125 h 152"/>
              <a:gd name="T50" fmla="*/ 417 w 487"/>
              <a:gd name="T51" fmla="*/ 150 h 152"/>
              <a:gd name="T52" fmla="*/ 434 w 487"/>
              <a:gd name="T53" fmla="*/ 149 h 152"/>
              <a:gd name="T54" fmla="*/ 455 w 487"/>
              <a:gd name="T55" fmla="*/ 131 h 152"/>
              <a:gd name="T56" fmla="*/ 470 w 487"/>
              <a:gd name="T57" fmla="*/ 111 h 152"/>
              <a:gd name="T58" fmla="*/ 474 w 487"/>
              <a:gd name="T59" fmla="*/ 76 h 152"/>
              <a:gd name="T60" fmla="*/ 458 w 487"/>
              <a:gd name="T61" fmla="*/ 106 h 152"/>
              <a:gd name="T62" fmla="*/ 444 w 487"/>
              <a:gd name="T63" fmla="*/ 125 h 152"/>
              <a:gd name="T64" fmla="*/ 427 w 487"/>
              <a:gd name="T65" fmla="*/ 135 h 152"/>
              <a:gd name="T66" fmla="*/ 425 w 487"/>
              <a:gd name="T67" fmla="*/ 138 h 152"/>
              <a:gd name="T68" fmla="*/ 401 w 487"/>
              <a:gd name="T69" fmla="*/ 121 h 152"/>
              <a:gd name="T70" fmla="*/ 389 w 487"/>
              <a:gd name="T71" fmla="*/ 104 h 152"/>
              <a:gd name="T72" fmla="*/ 374 w 487"/>
              <a:gd name="T73" fmla="*/ 83 h 152"/>
              <a:gd name="T74" fmla="*/ 365 w 487"/>
              <a:gd name="T75" fmla="*/ 71 h 152"/>
              <a:gd name="T76" fmla="*/ 348 w 487"/>
              <a:gd name="T77" fmla="*/ 45 h 152"/>
              <a:gd name="T78" fmla="*/ 334 w 487"/>
              <a:gd name="T79" fmla="*/ 26 h 152"/>
              <a:gd name="T80" fmla="*/ 308 w 487"/>
              <a:gd name="T81" fmla="*/ 2 h 152"/>
              <a:gd name="T82" fmla="*/ 296 w 487"/>
              <a:gd name="T83" fmla="*/ 2 h 152"/>
              <a:gd name="T84" fmla="*/ 275 w 487"/>
              <a:gd name="T85" fmla="*/ 19 h 152"/>
              <a:gd name="T86" fmla="*/ 260 w 487"/>
              <a:gd name="T87" fmla="*/ 40 h 152"/>
              <a:gd name="T88" fmla="*/ 241 w 487"/>
              <a:gd name="T89" fmla="*/ 69 h 152"/>
              <a:gd name="T90" fmla="*/ 238 w 487"/>
              <a:gd name="T91" fmla="*/ 75 h 152"/>
              <a:gd name="T92" fmla="*/ 220 w 487"/>
              <a:gd name="T93" fmla="*/ 97 h 152"/>
              <a:gd name="T94" fmla="*/ 210 w 487"/>
              <a:gd name="T95" fmla="*/ 112 h 152"/>
              <a:gd name="T96" fmla="*/ 195 w 487"/>
              <a:gd name="T97" fmla="*/ 130 h 152"/>
              <a:gd name="T98" fmla="*/ 182 w 487"/>
              <a:gd name="T99" fmla="*/ 138 h 152"/>
              <a:gd name="T100" fmla="*/ 179 w 487"/>
              <a:gd name="T101" fmla="*/ 135 h 152"/>
              <a:gd name="T102" fmla="*/ 157 w 487"/>
              <a:gd name="T103" fmla="*/ 112 h 152"/>
              <a:gd name="T104" fmla="*/ 145 w 487"/>
              <a:gd name="T105" fmla="*/ 97 h 152"/>
              <a:gd name="T106" fmla="*/ 134 w 487"/>
              <a:gd name="T107" fmla="*/ 81 h 152"/>
              <a:gd name="T108" fmla="*/ 126 w 487"/>
              <a:gd name="T109" fmla="*/ 69 h 152"/>
              <a:gd name="T110" fmla="*/ 108 w 487"/>
              <a:gd name="T111" fmla="*/ 44 h 152"/>
              <a:gd name="T112" fmla="*/ 96 w 487"/>
              <a:gd name="T113" fmla="*/ 25 h 152"/>
              <a:gd name="T114" fmla="*/ 81 w 487"/>
              <a:gd name="T115" fmla="*/ 6 h 152"/>
              <a:gd name="T116" fmla="*/ 65 w 487"/>
              <a:gd name="T117" fmla="*/ 2 h 152"/>
              <a:gd name="T118" fmla="*/ 50 w 487"/>
              <a:gd name="T119" fmla="*/ 2 h 152"/>
              <a:gd name="T120" fmla="*/ 26 w 487"/>
              <a:gd name="T121" fmla="*/ 26 h 152"/>
              <a:gd name="T122" fmla="*/ 0 w 487"/>
              <a:gd name="T123" fmla="*/ 7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152">
                <a:moveTo>
                  <a:pt x="14" y="80"/>
                </a:moveTo>
                <a:lnTo>
                  <a:pt x="14" y="75"/>
                </a:lnTo>
                <a:lnTo>
                  <a:pt x="15" y="73"/>
                </a:lnTo>
                <a:lnTo>
                  <a:pt x="17" y="68"/>
                </a:lnTo>
                <a:lnTo>
                  <a:pt x="27" y="44"/>
                </a:lnTo>
                <a:lnTo>
                  <a:pt x="33" y="38"/>
                </a:lnTo>
                <a:lnTo>
                  <a:pt x="34" y="35"/>
                </a:lnTo>
                <a:lnTo>
                  <a:pt x="36" y="33"/>
                </a:lnTo>
                <a:lnTo>
                  <a:pt x="38" y="30"/>
                </a:lnTo>
                <a:lnTo>
                  <a:pt x="48" y="21"/>
                </a:lnTo>
                <a:lnTo>
                  <a:pt x="50" y="21"/>
                </a:lnTo>
                <a:lnTo>
                  <a:pt x="53" y="18"/>
                </a:lnTo>
                <a:lnTo>
                  <a:pt x="55" y="18"/>
                </a:lnTo>
                <a:lnTo>
                  <a:pt x="57" y="16"/>
                </a:lnTo>
                <a:lnTo>
                  <a:pt x="62" y="16"/>
                </a:lnTo>
                <a:lnTo>
                  <a:pt x="64" y="14"/>
                </a:lnTo>
                <a:lnTo>
                  <a:pt x="60" y="14"/>
                </a:lnTo>
                <a:lnTo>
                  <a:pt x="65" y="16"/>
                </a:lnTo>
                <a:lnTo>
                  <a:pt x="71" y="14"/>
                </a:lnTo>
                <a:lnTo>
                  <a:pt x="67" y="14"/>
                </a:lnTo>
                <a:lnTo>
                  <a:pt x="65" y="16"/>
                </a:lnTo>
                <a:lnTo>
                  <a:pt x="69" y="16"/>
                </a:lnTo>
                <a:lnTo>
                  <a:pt x="72" y="19"/>
                </a:lnTo>
                <a:lnTo>
                  <a:pt x="76" y="19"/>
                </a:lnTo>
                <a:lnTo>
                  <a:pt x="79" y="21"/>
                </a:lnTo>
                <a:lnTo>
                  <a:pt x="81" y="23"/>
                </a:lnTo>
                <a:lnTo>
                  <a:pt x="83" y="26"/>
                </a:lnTo>
                <a:lnTo>
                  <a:pt x="84" y="28"/>
                </a:lnTo>
                <a:lnTo>
                  <a:pt x="86" y="31"/>
                </a:lnTo>
                <a:lnTo>
                  <a:pt x="88" y="33"/>
                </a:lnTo>
                <a:lnTo>
                  <a:pt x="89" y="37"/>
                </a:lnTo>
                <a:lnTo>
                  <a:pt x="91" y="38"/>
                </a:lnTo>
                <a:lnTo>
                  <a:pt x="93" y="42"/>
                </a:lnTo>
                <a:lnTo>
                  <a:pt x="95" y="44"/>
                </a:lnTo>
                <a:lnTo>
                  <a:pt x="98" y="50"/>
                </a:lnTo>
                <a:lnTo>
                  <a:pt x="100" y="52"/>
                </a:lnTo>
                <a:lnTo>
                  <a:pt x="103" y="59"/>
                </a:lnTo>
                <a:lnTo>
                  <a:pt x="105" y="61"/>
                </a:lnTo>
                <a:lnTo>
                  <a:pt x="108" y="69"/>
                </a:lnTo>
                <a:lnTo>
                  <a:pt x="112" y="71"/>
                </a:lnTo>
                <a:lnTo>
                  <a:pt x="115" y="76"/>
                </a:lnTo>
                <a:lnTo>
                  <a:pt x="120" y="83"/>
                </a:lnTo>
                <a:lnTo>
                  <a:pt x="120" y="81"/>
                </a:lnTo>
                <a:lnTo>
                  <a:pt x="119" y="78"/>
                </a:lnTo>
                <a:lnTo>
                  <a:pt x="119" y="83"/>
                </a:lnTo>
                <a:lnTo>
                  <a:pt x="122" y="85"/>
                </a:lnTo>
                <a:lnTo>
                  <a:pt x="124" y="88"/>
                </a:lnTo>
                <a:lnTo>
                  <a:pt x="126" y="90"/>
                </a:lnTo>
                <a:lnTo>
                  <a:pt x="127" y="94"/>
                </a:lnTo>
                <a:lnTo>
                  <a:pt x="129" y="95"/>
                </a:lnTo>
                <a:lnTo>
                  <a:pt x="131" y="99"/>
                </a:lnTo>
                <a:lnTo>
                  <a:pt x="133" y="100"/>
                </a:lnTo>
                <a:lnTo>
                  <a:pt x="134" y="104"/>
                </a:lnTo>
                <a:lnTo>
                  <a:pt x="136" y="106"/>
                </a:lnTo>
                <a:lnTo>
                  <a:pt x="138" y="111"/>
                </a:lnTo>
                <a:lnTo>
                  <a:pt x="141" y="112"/>
                </a:lnTo>
                <a:lnTo>
                  <a:pt x="145" y="116"/>
                </a:lnTo>
                <a:lnTo>
                  <a:pt x="146" y="119"/>
                </a:lnTo>
                <a:lnTo>
                  <a:pt x="148" y="121"/>
                </a:lnTo>
                <a:lnTo>
                  <a:pt x="150" y="125"/>
                </a:lnTo>
                <a:lnTo>
                  <a:pt x="153" y="128"/>
                </a:lnTo>
                <a:lnTo>
                  <a:pt x="157" y="131"/>
                </a:lnTo>
                <a:lnTo>
                  <a:pt x="170" y="145"/>
                </a:lnTo>
                <a:lnTo>
                  <a:pt x="176" y="149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9"/>
                </a:lnTo>
                <a:lnTo>
                  <a:pt x="195" y="149"/>
                </a:lnTo>
                <a:lnTo>
                  <a:pt x="201" y="140"/>
                </a:lnTo>
                <a:lnTo>
                  <a:pt x="205" y="138"/>
                </a:lnTo>
                <a:lnTo>
                  <a:pt x="212" y="131"/>
                </a:lnTo>
                <a:lnTo>
                  <a:pt x="213" y="128"/>
                </a:lnTo>
                <a:lnTo>
                  <a:pt x="217" y="125"/>
                </a:lnTo>
                <a:lnTo>
                  <a:pt x="219" y="121"/>
                </a:lnTo>
                <a:lnTo>
                  <a:pt x="220" y="119"/>
                </a:lnTo>
                <a:lnTo>
                  <a:pt x="222" y="116"/>
                </a:lnTo>
                <a:lnTo>
                  <a:pt x="224" y="114"/>
                </a:lnTo>
                <a:lnTo>
                  <a:pt x="226" y="111"/>
                </a:lnTo>
                <a:lnTo>
                  <a:pt x="227" y="109"/>
                </a:lnTo>
                <a:lnTo>
                  <a:pt x="229" y="106"/>
                </a:lnTo>
                <a:lnTo>
                  <a:pt x="231" y="104"/>
                </a:lnTo>
                <a:lnTo>
                  <a:pt x="232" y="100"/>
                </a:lnTo>
                <a:lnTo>
                  <a:pt x="234" y="99"/>
                </a:lnTo>
                <a:lnTo>
                  <a:pt x="236" y="95"/>
                </a:lnTo>
                <a:lnTo>
                  <a:pt x="243" y="88"/>
                </a:lnTo>
                <a:lnTo>
                  <a:pt x="244" y="85"/>
                </a:lnTo>
                <a:lnTo>
                  <a:pt x="248" y="85"/>
                </a:lnTo>
                <a:lnTo>
                  <a:pt x="251" y="78"/>
                </a:lnTo>
                <a:lnTo>
                  <a:pt x="251" y="76"/>
                </a:lnTo>
                <a:lnTo>
                  <a:pt x="255" y="69"/>
                </a:lnTo>
                <a:lnTo>
                  <a:pt x="257" y="68"/>
                </a:lnTo>
                <a:lnTo>
                  <a:pt x="260" y="61"/>
                </a:lnTo>
                <a:lnTo>
                  <a:pt x="262" y="59"/>
                </a:lnTo>
                <a:lnTo>
                  <a:pt x="265" y="52"/>
                </a:lnTo>
                <a:lnTo>
                  <a:pt x="270" y="47"/>
                </a:lnTo>
                <a:lnTo>
                  <a:pt x="272" y="44"/>
                </a:lnTo>
                <a:lnTo>
                  <a:pt x="274" y="42"/>
                </a:lnTo>
                <a:lnTo>
                  <a:pt x="275" y="38"/>
                </a:lnTo>
                <a:lnTo>
                  <a:pt x="277" y="37"/>
                </a:lnTo>
                <a:lnTo>
                  <a:pt x="279" y="33"/>
                </a:lnTo>
                <a:lnTo>
                  <a:pt x="286" y="26"/>
                </a:lnTo>
                <a:lnTo>
                  <a:pt x="288" y="23"/>
                </a:lnTo>
                <a:lnTo>
                  <a:pt x="293" y="19"/>
                </a:lnTo>
                <a:lnTo>
                  <a:pt x="294" y="19"/>
                </a:lnTo>
                <a:lnTo>
                  <a:pt x="296" y="16"/>
                </a:lnTo>
                <a:lnTo>
                  <a:pt x="303" y="16"/>
                </a:lnTo>
                <a:lnTo>
                  <a:pt x="301" y="14"/>
                </a:lnTo>
                <a:lnTo>
                  <a:pt x="298" y="14"/>
                </a:lnTo>
                <a:lnTo>
                  <a:pt x="303" y="16"/>
                </a:lnTo>
                <a:lnTo>
                  <a:pt x="310" y="9"/>
                </a:lnTo>
                <a:lnTo>
                  <a:pt x="306" y="14"/>
                </a:lnTo>
                <a:lnTo>
                  <a:pt x="301" y="16"/>
                </a:lnTo>
                <a:lnTo>
                  <a:pt x="305" y="16"/>
                </a:lnTo>
                <a:lnTo>
                  <a:pt x="308" y="19"/>
                </a:lnTo>
                <a:lnTo>
                  <a:pt x="310" y="19"/>
                </a:lnTo>
                <a:lnTo>
                  <a:pt x="320" y="28"/>
                </a:lnTo>
                <a:lnTo>
                  <a:pt x="322" y="31"/>
                </a:lnTo>
                <a:lnTo>
                  <a:pt x="324" y="33"/>
                </a:lnTo>
                <a:lnTo>
                  <a:pt x="325" y="37"/>
                </a:lnTo>
                <a:lnTo>
                  <a:pt x="327" y="38"/>
                </a:lnTo>
                <a:lnTo>
                  <a:pt x="329" y="44"/>
                </a:lnTo>
                <a:lnTo>
                  <a:pt x="332" y="45"/>
                </a:lnTo>
                <a:lnTo>
                  <a:pt x="336" y="50"/>
                </a:lnTo>
                <a:lnTo>
                  <a:pt x="338" y="52"/>
                </a:lnTo>
                <a:lnTo>
                  <a:pt x="341" y="59"/>
                </a:lnTo>
                <a:lnTo>
                  <a:pt x="343" y="61"/>
                </a:lnTo>
                <a:lnTo>
                  <a:pt x="346" y="69"/>
                </a:lnTo>
                <a:lnTo>
                  <a:pt x="350" y="71"/>
                </a:lnTo>
                <a:lnTo>
                  <a:pt x="353" y="76"/>
                </a:lnTo>
                <a:lnTo>
                  <a:pt x="355" y="78"/>
                </a:lnTo>
                <a:lnTo>
                  <a:pt x="355" y="81"/>
                </a:lnTo>
                <a:lnTo>
                  <a:pt x="356" y="81"/>
                </a:lnTo>
                <a:lnTo>
                  <a:pt x="356" y="83"/>
                </a:lnTo>
                <a:lnTo>
                  <a:pt x="360" y="85"/>
                </a:lnTo>
                <a:lnTo>
                  <a:pt x="362" y="88"/>
                </a:lnTo>
                <a:lnTo>
                  <a:pt x="363" y="90"/>
                </a:lnTo>
                <a:lnTo>
                  <a:pt x="365" y="94"/>
                </a:lnTo>
                <a:lnTo>
                  <a:pt x="367" y="95"/>
                </a:lnTo>
                <a:lnTo>
                  <a:pt x="369" y="99"/>
                </a:lnTo>
                <a:lnTo>
                  <a:pt x="375" y="106"/>
                </a:lnTo>
                <a:lnTo>
                  <a:pt x="377" y="109"/>
                </a:lnTo>
                <a:lnTo>
                  <a:pt x="379" y="111"/>
                </a:lnTo>
                <a:lnTo>
                  <a:pt x="381" y="114"/>
                </a:lnTo>
                <a:lnTo>
                  <a:pt x="382" y="116"/>
                </a:lnTo>
                <a:lnTo>
                  <a:pt x="384" y="119"/>
                </a:lnTo>
                <a:lnTo>
                  <a:pt x="386" y="121"/>
                </a:lnTo>
                <a:lnTo>
                  <a:pt x="387" y="125"/>
                </a:lnTo>
                <a:lnTo>
                  <a:pt x="391" y="128"/>
                </a:lnTo>
                <a:lnTo>
                  <a:pt x="393" y="131"/>
                </a:lnTo>
                <a:lnTo>
                  <a:pt x="406" y="145"/>
                </a:lnTo>
                <a:lnTo>
                  <a:pt x="412" y="149"/>
                </a:lnTo>
                <a:lnTo>
                  <a:pt x="413" y="150"/>
                </a:lnTo>
                <a:lnTo>
                  <a:pt x="417" y="150"/>
                </a:lnTo>
                <a:lnTo>
                  <a:pt x="418" y="152"/>
                </a:lnTo>
                <a:lnTo>
                  <a:pt x="422" y="152"/>
                </a:lnTo>
                <a:lnTo>
                  <a:pt x="429" y="145"/>
                </a:lnTo>
                <a:lnTo>
                  <a:pt x="427" y="149"/>
                </a:lnTo>
                <a:lnTo>
                  <a:pt x="432" y="150"/>
                </a:lnTo>
                <a:lnTo>
                  <a:pt x="434" y="149"/>
                </a:lnTo>
                <a:lnTo>
                  <a:pt x="436" y="149"/>
                </a:lnTo>
                <a:lnTo>
                  <a:pt x="439" y="145"/>
                </a:lnTo>
                <a:lnTo>
                  <a:pt x="441" y="145"/>
                </a:lnTo>
                <a:lnTo>
                  <a:pt x="443" y="142"/>
                </a:lnTo>
                <a:lnTo>
                  <a:pt x="446" y="140"/>
                </a:lnTo>
                <a:lnTo>
                  <a:pt x="455" y="131"/>
                </a:lnTo>
                <a:lnTo>
                  <a:pt x="456" y="128"/>
                </a:lnTo>
                <a:lnTo>
                  <a:pt x="462" y="126"/>
                </a:lnTo>
                <a:lnTo>
                  <a:pt x="463" y="121"/>
                </a:lnTo>
                <a:lnTo>
                  <a:pt x="465" y="119"/>
                </a:lnTo>
                <a:lnTo>
                  <a:pt x="468" y="112"/>
                </a:lnTo>
                <a:lnTo>
                  <a:pt x="470" y="111"/>
                </a:lnTo>
                <a:lnTo>
                  <a:pt x="475" y="100"/>
                </a:lnTo>
                <a:lnTo>
                  <a:pt x="479" y="97"/>
                </a:lnTo>
                <a:lnTo>
                  <a:pt x="482" y="92"/>
                </a:lnTo>
                <a:lnTo>
                  <a:pt x="487" y="81"/>
                </a:lnTo>
                <a:lnTo>
                  <a:pt x="487" y="80"/>
                </a:lnTo>
                <a:lnTo>
                  <a:pt x="474" y="76"/>
                </a:lnTo>
                <a:lnTo>
                  <a:pt x="474" y="75"/>
                </a:lnTo>
                <a:lnTo>
                  <a:pt x="468" y="85"/>
                </a:lnTo>
                <a:lnTo>
                  <a:pt x="468" y="90"/>
                </a:lnTo>
                <a:lnTo>
                  <a:pt x="465" y="94"/>
                </a:lnTo>
                <a:lnTo>
                  <a:pt x="460" y="104"/>
                </a:lnTo>
                <a:lnTo>
                  <a:pt x="458" y="106"/>
                </a:lnTo>
                <a:lnTo>
                  <a:pt x="455" y="112"/>
                </a:lnTo>
                <a:lnTo>
                  <a:pt x="453" y="114"/>
                </a:lnTo>
                <a:lnTo>
                  <a:pt x="451" y="116"/>
                </a:lnTo>
                <a:lnTo>
                  <a:pt x="449" y="118"/>
                </a:lnTo>
                <a:lnTo>
                  <a:pt x="446" y="121"/>
                </a:lnTo>
                <a:lnTo>
                  <a:pt x="444" y="125"/>
                </a:lnTo>
                <a:lnTo>
                  <a:pt x="439" y="130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5"/>
                </a:lnTo>
                <a:lnTo>
                  <a:pt x="427" y="135"/>
                </a:lnTo>
                <a:lnTo>
                  <a:pt x="425" y="137"/>
                </a:lnTo>
                <a:lnTo>
                  <a:pt x="417" y="138"/>
                </a:lnTo>
                <a:lnTo>
                  <a:pt x="415" y="145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7"/>
                </a:lnTo>
                <a:lnTo>
                  <a:pt x="418" y="135"/>
                </a:lnTo>
                <a:lnTo>
                  <a:pt x="415" y="135"/>
                </a:lnTo>
                <a:lnTo>
                  <a:pt x="413" y="135"/>
                </a:lnTo>
                <a:lnTo>
                  <a:pt x="403" y="125"/>
                </a:lnTo>
                <a:lnTo>
                  <a:pt x="401" y="121"/>
                </a:lnTo>
                <a:lnTo>
                  <a:pt x="398" y="118"/>
                </a:lnTo>
                <a:lnTo>
                  <a:pt x="396" y="114"/>
                </a:lnTo>
                <a:lnTo>
                  <a:pt x="394" y="112"/>
                </a:lnTo>
                <a:lnTo>
                  <a:pt x="393" y="109"/>
                </a:lnTo>
                <a:lnTo>
                  <a:pt x="391" y="107"/>
                </a:lnTo>
                <a:lnTo>
                  <a:pt x="389" y="104"/>
                </a:lnTo>
                <a:lnTo>
                  <a:pt x="387" y="102"/>
                </a:lnTo>
                <a:lnTo>
                  <a:pt x="386" y="99"/>
                </a:lnTo>
                <a:lnTo>
                  <a:pt x="379" y="92"/>
                </a:lnTo>
                <a:lnTo>
                  <a:pt x="377" y="88"/>
                </a:lnTo>
                <a:lnTo>
                  <a:pt x="375" y="87"/>
                </a:lnTo>
                <a:lnTo>
                  <a:pt x="374" y="83"/>
                </a:lnTo>
                <a:lnTo>
                  <a:pt x="372" y="81"/>
                </a:lnTo>
                <a:lnTo>
                  <a:pt x="370" y="78"/>
                </a:lnTo>
                <a:lnTo>
                  <a:pt x="367" y="73"/>
                </a:lnTo>
                <a:lnTo>
                  <a:pt x="367" y="75"/>
                </a:lnTo>
                <a:lnTo>
                  <a:pt x="369" y="75"/>
                </a:lnTo>
                <a:lnTo>
                  <a:pt x="365" y="71"/>
                </a:lnTo>
                <a:lnTo>
                  <a:pt x="363" y="69"/>
                </a:lnTo>
                <a:lnTo>
                  <a:pt x="360" y="61"/>
                </a:lnTo>
                <a:lnTo>
                  <a:pt x="356" y="59"/>
                </a:lnTo>
                <a:lnTo>
                  <a:pt x="353" y="54"/>
                </a:lnTo>
                <a:lnTo>
                  <a:pt x="351" y="52"/>
                </a:lnTo>
                <a:lnTo>
                  <a:pt x="348" y="45"/>
                </a:lnTo>
                <a:lnTo>
                  <a:pt x="346" y="44"/>
                </a:lnTo>
                <a:lnTo>
                  <a:pt x="343" y="35"/>
                </a:lnTo>
                <a:lnTo>
                  <a:pt x="339" y="33"/>
                </a:lnTo>
                <a:lnTo>
                  <a:pt x="338" y="31"/>
                </a:lnTo>
                <a:lnTo>
                  <a:pt x="336" y="30"/>
                </a:lnTo>
                <a:lnTo>
                  <a:pt x="334" y="26"/>
                </a:lnTo>
                <a:lnTo>
                  <a:pt x="332" y="25"/>
                </a:lnTo>
                <a:lnTo>
                  <a:pt x="331" y="21"/>
                </a:lnTo>
                <a:lnTo>
                  <a:pt x="317" y="6"/>
                </a:lnTo>
                <a:lnTo>
                  <a:pt x="315" y="6"/>
                </a:lnTo>
                <a:lnTo>
                  <a:pt x="312" y="2"/>
                </a:lnTo>
                <a:lnTo>
                  <a:pt x="308" y="2"/>
                </a:lnTo>
                <a:lnTo>
                  <a:pt x="300" y="0"/>
                </a:lnTo>
                <a:lnTo>
                  <a:pt x="296" y="9"/>
                </a:lnTo>
                <a:lnTo>
                  <a:pt x="303" y="2"/>
                </a:lnTo>
                <a:lnTo>
                  <a:pt x="308" y="4"/>
                </a:lnTo>
                <a:lnTo>
                  <a:pt x="301" y="0"/>
                </a:lnTo>
                <a:lnTo>
                  <a:pt x="296" y="2"/>
                </a:lnTo>
                <a:lnTo>
                  <a:pt x="294" y="2"/>
                </a:lnTo>
                <a:lnTo>
                  <a:pt x="289" y="6"/>
                </a:lnTo>
                <a:lnTo>
                  <a:pt x="288" y="6"/>
                </a:lnTo>
                <a:lnTo>
                  <a:pt x="286" y="6"/>
                </a:lnTo>
                <a:lnTo>
                  <a:pt x="277" y="16"/>
                </a:lnTo>
                <a:lnTo>
                  <a:pt x="275" y="19"/>
                </a:lnTo>
                <a:lnTo>
                  <a:pt x="269" y="26"/>
                </a:lnTo>
                <a:lnTo>
                  <a:pt x="267" y="30"/>
                </a:lnTo>
                <a:lnTo>
                  <a:pt x="265" y="31"/>
                </a:lnTo>
                <a:lnTo>
                  <a:pt x="263" y="35"/>
                </a:lnTo>
                <a:lnTo>
                  <a:pt x="262" y="37"/>
                </a:lnTo>
                <a:lnTo>
                  <a:pt x="260" y="40"/>
                </a:lnTo>
                <a:lnTo>
                  <a:pt x="255" y="45"/>
                </a:lnTo>
                <a:lnTo>
                  <a:pt x="251" y="52"/>
                </a:lnTo>
                <a:lnTo>
                  <a:pt x="250" y="54"/>
                </a:lnTo>
                <a:lnTo>
                  <a:pt x="246" y="61"/>
                </a:lnTo>
                <a:lnTo>
                  <a:pt x="244" y="63"/>
                </a:lnTo>
                <a:lnTo>
                  <a:pt x="241" y="69"/>
                </a:lnTo>
                <a:lnTo>
                  <a:pt x="238" y="71"/>
                </a:lnTo>
                <a:lnTo>
                  <a:pt x="238" y="78"/>
                </a:lnTo>
                <a:lnTo>
                  <a:pt x="239" y="75"/>
                </a:lnTo>
                <a:lnTo>
                  <a:pt x="239" y="73"/>
                </a:lnTo>
                <a:lnTo>
                  <a:pt x="241" y="71"/>
                </a:lnTo>
                <a:lnTo>
                  <a:pt x="238" y="75"/>
                </a:lnTo>
                <a:lnTo>
                  <a:pt x="234" y="78"/>
                </a:lnTo>
                <a:lnTo>
                  <a:pt x="232" y="81"/>
                </a:lnTo>
                <a:lnTo>
                  <a:pt x="226" y="88"/>
                </a:lnTo>
                <a:lnTo>
                  <a:pt x="224" y="92"/>
                </a:lnTo>
                <a:lnTo>
                  <a:pt x="222" y="94"/>
                </a:lnTo>
                <a:lnTo>
                  <a:pt x="220" y="97"/>
                </a:lnTo>
                <a:lnTo>
                  <a:pt x="219" y="99"/>
                </a:lnTo>
                <a:lnTo>
                  <a:pt x="217" y="102"/>
                </a:lnTo>
                <a:lnTo>
                  <a:pt x="215" y="104"/>
                </a:lnTo>
                <a:lnTo>
                  <a:pt x="213" y="107"/>
                </a:lnTo>
                <a:lnTo>
                  <a:pt x="212" y="109"/>
                </a:lnTo>
                <a:lnTo>
                  <a:pt x="210" y="112"/>
                </a:lnTo>
                <a:lnTo>
                  <a:pt x="208" y="114"/>
                </a:lnTo>
                <a:lnTo>
                  <a:pt x="207" y="118"/>
                </a:lnTo>
                <a:lnTo>
                  <a:pt x="203" y="121"/>
                </a:lnTo>
                <a:lnTo>
                  <a:pt x="201" y="125"/>
                </a:lnTo>
                <a:lnTo>
                  <a:pt x="198" y="128"/>
                </a:lnTo>
                <a:lnTo>
                  <a:pt x="195" y="130"/>
                </a:lnTo>
                <a:lnTo>
                  <a:pt x="188" y="135"/>
                </a:lnTo>
                <a:lnTo>
                  <a:pt x="186" y="135"/>
                </a:lnTo>
                <a:lnTo>
                  <a:pt x="184" y="137"/>
                </a:lnTo>
                <a:lnTo>
                  <a:pt x="182" y="137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7"/>
                </a:lnTo>
                <a:lnTo>
                  <a:pt x="184" y="137"/>
                </a:lnTo>
                <a:lnTo>
                  <a:pt x="182" y="135"/>
                </a:lnTo>
                <a:lnTo>
                  <a:pt x="179" y="135"/>
                </a:lnTo>
                <a:lnTo>
                  <a:pt x="177" y="135"/>
                </a:lnTo>
                <a:lnTo>
                  <a:pt x="167" y="125"/>
                </a:lnTo>
                <a:lnTo>
                  <a:pt x="165" y="119"/>
                </a:lnTo>
                <a:lnTo>
                  <a:pt x="160" y="118"/>
                </a:lnTo>
                <a:lnTo>
                  <a:pt x="158" y="114"/>
                </a:lnTo>
                <a:lnTo>
                  <a:pt x="157" y="112"/>
                </a:lnTo>
                <a:lnTo>
                  <a:pt x="155" y="109"/>
                </a:lnTo>
                <a:lnTo>
                  <a:pt x="153" y="107"/>
                </a:lnTo>
                <a:lnTo>
                  <a:pt x="151" y="102"/>
                </a:lnTo>
                <a:lnTo>
                  <a:pt x="148" y="100"/>
                </a:lnTo>
                <a:lnTo>
                  <a:pt x="146" y="99"/>
                </a:lnTo>
                <a:lnTo>
                  <a:pt x="145" y="97"/>
                </a:lnTo>
                <a:lnTo>
                  <a:pt x="143" y="94"/>
                </a:lnTo>
                <a:lnTo>
                  <a:pt x="141" y="92"/>
                </a:lnTo>
                <a:lnTo>
                  <a:pt x="139" y="88"/>
                </a:lnTo>
                <a:lnTo>
                  <a:pt x="138" y="87"/>
                </a:lnTo>
                <a:lnTo>
                  <a:pt x="136" y="83"/>
                </a:lnTo>
                <a:lnTo>
                  <a:pt x="134" y="81"/>
                </a:lnTo>
                <a:lnTo>
                  <a:pt x="133" y="78"/>
                </a:lnTo>
                <a:lnTo>
                  <a:pt x="133" y="76"/>
                </a:lnTo>
                <a:lnTo>
                  <a:pt x="133" y="78"/>
                </a:lnTo>
                <a:lnTo>
                  <a:pt x="131" y="75"/>
                </a:lnTo>
                <a:lnTo>
                  <a:pt x="131" y="73"/>
                </a:lnTo>
                <a:lnTo>
                  <a:pt x="126" y="69"/>
                </a:lnTo>
                <a:lnTo>
                  <a:pt x="122" y="61"/>
                </a:lnTo>
                <a:lnTo>
                  <a:pt x="119" y="59"/>
                </a:lnTo>
                <a:lnTo>
                  <a:pt x="115" y="54"/>
                </a:lnTo>
                <a:lnTo>
                  <a:pt x="114" y="52"/>
                </a:lnTo>
                <a:lnTo>
                  <a:pt x="110" y="45"/>
                </a:lnTo>
                <a:lnTo>
                  <a:pt x="108" y="44"/>
                </a:lnTo>
                <a:lnTo>
                  <a:pt x="105" y="37"/>
                </a:lnTo>
                <a:lnTo>
                  <a:pt x="103" y="35"/>
                </a:lnTo>
                <a:lnTo>
                  <a:pt x="102" y="31"/>
                </a:lnTo>
                <a:lnTo>
                  <a:pt x="100" y="30"/>
                </a:lnTo>
                <a:lnTo>
                  <a:pt x="98" y="26"/>
                </a:lnTo>
                <a:lnTo>
                  <a:pt x="96" y="25"/>
                </a:lnTo>
                <a:lnTo>
                  <a:pt x="95" y="21"/>
                </a:lnTo>
                <a:lnTo>
                  <a:pt x="93" y="19"/>
                </a:lnTo>
                <a:lnTo>
                  <a:pt x="91" y="16"/>
                </a:lnTo>
                <a:lnTo>
                  <a:pt x="86" y="11"/>
                </a:lnTo>
                <a:lnTo>
                  <a:pt x="83" y="9"/>
                </a:lnTo>
                <a:lnTo>
                  <a:pt x="81" y="6"/>
                </a:lnTo>
                <a:lnTo>
                  <a:pt x="79" y="6"/>
                </a:lnTo>
                <a:lnTo>
                  <a:pt x="76" y="2"/>
                </a:lnTo>
                <a:lnTo>
                  <a:pt x="72" y="2"/>
                </a:lnTo>
                <a:lnTo>
                  <a:pt x="67" y="0"/>
                </a:lnTo>
                <a:lnTo>
                  <a:pt x="60" y="4"/>
                </a:lnTo>
                <a:lnTo>
                  <a:pt x="65" y="2"/>
                </a:lnTo>
                <a:lnTo>
                  <a:pt x="67" y="2"/>
                </a:lnTo>
                <a:lnTo>
                  <a:pt x="71" y="4"/>
                </a:lnTo>
                <a:lnTo>
                  <a:pt x="67" y="0"/>
                </a:lnTo>
                <a:lnTo>
                  <a:pt x="57" y="0"/>
                </a:lnTo>
                <a:lnTo>
                  <a:pt x="55" y="2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3" y="7"/>
                </a:lnTo>
                <a:lnTo>
                  <a:pt x="41" y="7"/>
                </a:lnTo>
                <a:lnTo>
                  <a:pt x="27" y="23"/>
                </a:lnTo>
                <a:lnTo>
                  <a:pt x="26" y="26"/>
                </a:lnTo>
                <a:lnTo>
                  <a:pt x="24" y="28"/>
                </a:lnTo>
                <a:lnTo>
                  <a:pt x="22" y="31"/>
                </a:lnTo>
                <a:lnTo>
                  <a:pt x="17" y="37"/>
                </a:lnTo>
                <a:lnTo>
                  <a:pt x="3" y="61"/>
                </a:lnTo>
                <a:lnTo>
                  <a:pt x="2" y="66"/>
                </a:lnTo>
                <a:lnTo>
                  <a:pt x="0" y="71"/>
                </a:lnTo>
                <a:lnTo>
                  <a:pt x="0" y="78"/>
                </a:lnTo>
                <a:lnTo>
                  <a:pt x="0" y="76"/>
                </a:lnTo>
                <a:lnTo>
                  <a:pt x="14" y="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6817873" y="4930775"/>
            <a:ext cx="214313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68" name="Freeform 6"/>
          <p:cNvSpPr>
            <a:spLocks/>
          </p:cNvSpPr>
          <p:nvPr/>
        </p:nvSpPr>
        <p:spPr bwMode="auto">
          <a:xfrm>
            <a:off x="6965511" y="4922837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69" name="Freeform 7"/>
          <p:cNvSpPr>
            <a:spLocks/>
          </p:cNvSpPr>
          <p:nvPr/>
        </p:nvSpPr>
        <p:spPr bwMode="auto">
          <a:xfrm>
            <a:off x="6887723" y="4887912"/>
            <a:ext cx="182563" cy="107950"/>
          </a:xfrm>
          <a:custGeom>
            <a:avLst/>
            <a:gdLst>
              <a:gd name="T0" fmla="*/ 53 w 115"/>
              <a:gd name="T1" fmla="*/ 17 h 68"/>
              <a:gd name="T2" fmla="*/ 48 w 115"/>
              <a:gd name="T3" fmla="*/ 29 h 68"/>
              <a:gd name="T4" fmla="*/ 89 w 115"/>
              <a:gd name="T5" fmla="*/ 41 h 68"/>
              <a:gd name="T6" fmla="*/ 89 w 115"/>
              <a:gd name="T7" fmla="*/ 27 h 68"/>
              <a:gd name="T8" fmla="*/ 48 w 115"/>
              <a:gd name="T9" fmla="*/ 39 h 68"/>
              <a:gd name="T10" fmla="*/ 53 w 115"/>
              <a:gd name="T11" fmla="*/ 51 h 68"/>
              <a:gd name="T12" fmla="*/ 82 w 115"/>
              <a:gd name="T13" fmla="*/ 34 h 68"/>
              <a:gd name="T14" fmla="*/ 53 w 115"/>
              <a:gd name="T15" fmla="*/ 17 h 68"/>
              <a:gd name="T16" fmla="*/ 0 w 115"/>
              <a:gd name="T17" fmla="*/ 0 h 68"/>
              <a:gd name="T18" fmla="*/ 67 w 115"/>
              <a:gd name="T19" fmla="*/ 39 h 68"/>
              <a:gd name="T20" fmla="*/ 67 w 115"/>
              <a:gd name="T21" fmla="*/ 29 h 68"/>
              <a:gd name="T22" fmla="*/ 0 w 115"/>
              <a:gd name="T23" fmla="*/ 68 h 68"/>
              <a:gd name="T24" fmla="*/ 115 w 115"/>
              <a:gd name="T25" fmla="*/ 34 h 68"/>
              <a:gd name="T26" fmla="*/ 0 w 115"/>
              <a:gd name="T27" fmla="*/ 0 h 68"/>
              <a:gd name="T28" fmla="*/ 53 w 115"/>
              <a:gd name="T29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8">
                <a:moveTo>
                  <a:pt x="53" y="17"/>
                </a:moveTo>
                <a:lnTo>
                  <a:pt x="48" y="29"/>
                </a:lnTo>
                <a:lnTo>
                  <a:pt x="89" y="41"/>
                </a:lnTo>
                <a:lnTo>
                  <a:pt x="89" y="27"/>
                </a:lnTo>
                <a:lnTo>
                  <a:pt x="48" y="39"/>
                </a:lnTo>
                <a:lnTo>
                  <a:pt x="53" y="51"/>
                </a:lnTo>
                <a:lnTo>
                  <a:pt x="82" y="34"/>
                </a:lnTo>
                <a:lnTo>
                  <a:pt x="53" y="17"/>
                </a:lnTo>
                <a:lnTo>
                  <a:pt x="0" y="0"/>
                </a:lnTo>
                <a:lnTo>
                  <a:pt x="67" y="39"/>
                </a:lnTo>
                <a:lnTo>
                  <a:pt x="67" y="29"/>
                </a:lnTo>
                <a:lnTo>
                  <a:pt x="0" y="68"/>
                </a:lnTo>
                <a:lnTo>
                  <a:pt x="115" y="34"/>
                </a:lnTo>
                <a:lnTo>
                  <a:pt x="0" y="0"/>
                </a:lnTo>
                <a:lnTo>
                  <a:pt x="53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0" name="Rectangle 8"/>
          <p:cNvSpPr>
            <a:spLocks noChangeArrowheads="1"/>
          </p:cNvSpPr>
          <p:nvPr/>
        </p:nvSpPr>
        <p:spPr bwMode="auto">
          <a:xfrm>
            <a:off x="5924111" y="4930775"/>
            <a:ext cx="14287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1" name="Rectangle 9"/>
          <p:cNvSpPr>
            <a:spLocks noChangeArrowheads="1"/>
          </p:cNvSpPr>
          <p:nvPr/>
        </p:nvSpPr>
        <p:spPr bwMode="auto">
          <a:xfrm>
            <a:off x="2482411" y="4919662"/>
            <a:ext cx="792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~1550 nm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172" name="Rectangle 19"/>
          <p:cNvSpPr>
            <a:spLocks noChangeArrowheads="1"/>
          </p:cNvSpPr>
          <p:nvPr/>
        </p:nvSpPr>
        <p:spPr bwMode="auto">
          <a:xfrm>
            <a:off x="3501586" y="4121150"/>
            <a:ext cx="1778000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3" name="Rectangle 20"/>
          <p:cNvSpPr>
            <a:spLocks noChangeArrowheads="1"/>
          </p:cNvSpPr>
          <p:nvPr/>
        </p:nvSpPr>
        <p:spPr bwMode="auto">
          <a:xfrm>
            <a:off x="3501586" y="4927600"/>
            <a:ext cx="1778000" cy="492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4" name="Rectangle 21"/>
          <p:cNvSpPr>
            <a:spLocks noChangeArrowheads="1"/>
          </p:cNvSpPr>
          <p:nvPr/>
        </p:nvSpPr>
        <p:spPr bwMode="auto">
          <a:xfrm>
            <a:off x="3469836" y="5573712"/>
            <a:ext cx="1809750" cy="492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5" name="Freeform 22"/>
          <p:cNvSpPr>
            <a:spLocks/>
          </p:cNvSpPr>
          <p:nvPr/>
        </p:nvSpPr>
        <p:spPr bwMode="auto">
          <a:xfrm>
            <a:off x="6055873" y="4949825"/>
            <a:ext cx="773113" cy="241300"/>
          </a:xfrm>
          <a:custGeom>
            <a:avLst/>
            <a:gdLst>
              <a:gd name="T0" fmla="*/ 34 w 487"/>
              <a:gd name="T1" fmla="*/ 35 h 152"/>
              <a:gd name="T2" fmla="*/ 53 w 487"/>
              <a:gd name="T3" fmla="*/ 17 h 152"/>
              <a:gd name="T4" fmla="*/ 65 w 487"/>
              <a:gd name="T5" fmla="*/ 16 h 152"/>
              <a:gd name="T6" fmla="*/ 84 w 487"/>
              <a:gd name="T7" fmla="*/ 28 h 152"/>
              <a:gd name="T8" fmla="*/ 96 w 487"/>
              <a:gd name="T9" fmla="*/ 45 h 152"/>
              <a:gd name="T10" fmla="*/ 112 w 487"/>
              <a:gd name="T11" fmla="*/ 69 h 152"/>
              <a:gd name="T12" fmla="*/ 119 w 487"/>
              <a:gd name="T13" fmla="*/ 81 h 152"/>
              <a:gd name="T14" fmla="*/ 134 w 487"/>
              <a:gd name="T15" fmla="*/ 102 h 152"/>
              <a:gd name="T16" fmla="*/ 148 w 487"/>
              <a:gd name="T17" fmla="*/ 121 h 152"/>
              <a:gd name="T18" fmla="*/ 176 w 487"/>
              <a:gd name="T19" fmla="*/ 148 h 152"/>
              <a:gd name="T20" fmla="*/ 193 w 487"/>
              <a:gd name="T21" fmla="*/ 148 h 152"/>
              <a:gd name="T22" fmla="*/ 215 w 487"/>
              <a:gd name="T23" fmla="*/ 126 h 152"/>
              <a:gd name="T24" fmla="*/ 227 w 487"/>
              <a:gd name="T25" fmla="*/ 107 h 152"/>
              <a:gd name="T26" fmla="*/ 243 w 487"/>
              <a:gd name="T27" fmla="*/ 85 h 152"/>
              <a:gd name="T28" fmla="*/ 255 w 487"/>
              <a:gd name="T29" fmla="*/ 67 h 152"/>
              <a:gd name="T30" fmla="*/ 267 w 487"/>
              <a:gd name="T31" fmla="*/ 48 h 152"/>
              <a:gd name="T32" fmla="*/ 300 w 487"/>
              <a:gd name="T33" fmla="*/ 17 h 152"/>
              <a:gd name="T34" fmla="*/ 320 w 487"/>
              <a:gd name="T35" fmla="*/ 28 h 152"/>
              <a:gd name="T36" fmla="*/ 339 w 487"/>
              <a:gd name="T37" fmla="*/ 54 h 152"/>
              <a:gd name="T38" fmla="*/ 355 w 487"/>
              <a:gd name="T39" fmla="*/ 79 h 152"/>
              <a:gd name="T40" fmla="*/ 367 w 487"/>
              <a:gd name="T41" fmla="*/ 93 h 152"/>
              <a:gd name="T42" fmla="*/ 382 w 487"/>
              <a:gd name="T43" fmla="*/ 116 h 152"/>
              <a:gd name="T44" fmla="*/ 394 w 487"/>
              <a:gd name="T45" fmla="*/ 133 h 152"/>
              <a:gd name="T46" fmla="*/ 422 w 487"/>
              <a:gd name="T47" fmla="*/ 152 h 152"/>
              <a:gd name="T48" fmla="*/ 441 w 487"/>
              <a:gd name="T49" fmla="*/ 145 h 152"/>
              <a:gd name="T50" fmla="*/ 462 w 487"/>
              <a:gd name="T51" fmla="*/ 124 h 152"/>
              <a:gd name="T52" fmla="*/ 479 w 487"/>
              <a:gd name="T53" fmla="*/ 93 h 152"/>
              <a:gd name="T54" fmla="*/ 465 w 487"/>
              <a:gd name="T55" fmla="*/ 91 h 152"/>
              <a:gd name="T56" fmla="*/ 448 w 487"/>
              <a:gd name="T57" fmla="*/ 116 h 152"/>
              <a:gd name="T58" fmla="*/ 434 w 487"/>
              <a:gd name="T59" fmla="*/ 131 h 152"/>
              <a:gd name="T60" fmla="*/ 417 w 487"/>
              <a:gd name="T61" fmla="*/ 140 h 152"/>
              <a:gd name="T62" fmla="*/ 415 w 487"/>
              <a:gd name="T63" fmla="*/ 135 h 152"/>
              <a:gd name="T64" fmla="*/ 396 w 487"/>
              <a:gd name="T65" fmla="*/ 114 h 152"/>
              <a:gd name="T66" fmla="*/ 381 w 487"/>
              <a:gd name="T67" fmla="*/ 91 h 152"/>
              <a:gd name="T68" fmla="*/ 367 w 487"/>
              <a:gd name="T69" fmla="*/ 71 h 152"/>
              <a:gd name="T70" fmla="*/ 356 w 487"/>
              <a:gd name="T71" fmla="*/ 57 h 152"/>
              <a:gd name="T72" fmla="*/ 338 w 487"/>
              <a:gd name="T73" fmla="*/ 31 h 152"/>
              <a:gd name="T74" fmla="*/ 313 w 487"/>
              <a:gd name="T75" fmla="*/ 4 h 152"/>
              <a:gd name="T76" fmla="*/ 289 w 487"/>
              <a:gd name="T77" fmla="*/ 4 h 152"/>
              <a:gd name="T78" fmla="*/ 255 w 487"/>
              <a:gd name="T79" fmla="*/ 45 h 152"/>
              <a:gd name="T80" fmla="*/ 243 w 487"/>
              <a:gd name="T81" fmla="*/ 64 h 152"/>
              <a:gd name="T82" fmla="*/ 241 w 487"/>
              <a:gd name="T83" fmla="*/ 69 h 152"/>
              <a:gd name="T84" fmla="*/ 224 w 487"/>
              <a:gd name="T85" fmla="*/ 88 h 152"/>
              <a:gd name="T86" fmla="*/ 210 w 487"/>
              <a:gd name="T87" fmla="*/ 110 h 152"/>
              <a:gd name="T88" fmla="*/ 198 w 487"/>
              <a:gd name="T89" fmla="*/ 128 h 152"/>
              <a:gd name="T90" fmla="*/ 179 w 487"/>
              <a:gd name="T91" fmla="*/ 140 h 152"/>
              <a:gd name="T92" fmla="*/ 182 w 487"/>
              <a:gd name="T93" fmla="*/ 135 h 152"/>
              <a:gd name="T94" fmla="*/ 162 w 487"/>
              <a:gd name="T95" fmla="*/ 117 h 152"/>
              <a:gd name="T96" fmla="*/ 148 w 487"/>
              <a:gd name="T97" fmla="*/ 98 h 152"/>
              <a:gd name="T98" fmla="*/ 136 w 487"/>
              <a:gd name="T99" fmla="*/ 81 h 152"/>
              <a:gd name="T100" fmla="*/ 126 w 487"/>
              <a:gd name="T101" fmla="*/ 66 h 152"/>
              <a:gd name="T102" fmla="*/ 112 w 487"/>
              <a:gd name="T103" fmla="*/ 47 h 152"/>
              <a:gd name="T104" fmla="*/ 100 w 487"/>
              <a:gd name="T105" fmla="*/ 28 h 152"/>
              <a:gd name="T106" fmla="*/ 76 w 487"/>
              <a:gd name="T107" fmla="*/ 4 h 152"/>
              <a:gd name="T108" fmla="*/ 57 w 487"/>
              <a:gd name="T109" fmla="*/ 2 h 152"/>
              <a:gd name="T110" fmla="*/ 38 w 487"/>
              <a:gd name="T111" fmla="*/ 12 h 152"/>
              <a:gd name="T112" fmla="*/ 17 w 487"/>
              <a:gd name="T113" fmla="*/ 35 h 152"/>
              <a:gd name="T114" fmla="*/ 14 w 487"/>
              <a:gd name="T115" fmla="*/ 7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152">
                <a:moveTo>
                  <a:pt x="14" y="78"/>
                </a:moveTo>
                <a:lnTo>
                  <a:pt x="14" y="73"/>
                </a:lnTo>
                <a:lnTo>
                  <a:pt x="15" y="71"/>
                </a:lnTo>
                <a:lnTo>
                  <a:pt x="17" y="66"/>
                </a:lnTo>
                <a:lnTo>
                  <a:pt x="27" y="42"/>
                </a:lnTo>
                <a:lnTo>
                  <a:pt x="34" y="35"/>
                </a:lnTo>
                <a:lnTo>
                  <a:pt x="36" y="31"/>
                </a:lnTo>
                <a:lnTo>
                  <a:pt x="40" y="28"/>
                </a:lnTo>
                <a:lnTo>
                  <a:pt x="41" y="24"/>
                </a:lnTo>
                <a:lnTo>
                  <a:pt x="48" y="21"/>
                </a:lnTo>
                <a:lnTo>
                  <a:pt x="50" y="21"/>
                </a:lnTo>
                <a:lnTo>
                  <a:pt x="53" y="17"/>
                </a:lnTo>
                <a:lnTo>
                  <a:pt x="55" y="17"/>
                </a:lnTo>
                <a:lnTo>
                  <a:pt x="57" y="16"/>
                </a:lnTo>
                <a:lnTo>
                  <a:pt x="64" y="16"/>
                </a:lnTo>
                <a:lnTo>
                  <a:pt x="65" y="14"/>
                </a:lnTo>
                <a:lnTo>
                  <a:pt x="60" y="14"/>
                </a:lnTo>
                <a:lnTo>
                  <a:pt x="65" y="16"/>
                </a:lnTo>
                <a:lnTo>
                  <a:pt x="67" y="16"/>
                </a:lnTo>
                <a:lnTo>
                  <a:pt x="69" y="17"/>
                </a:lnTo>
                <a:lnTo>
                  <a:pt x="71" y="17"/>
                </a:lnTo>
                <a:lnTo>
                  <a:pt x="76" y="21"/>
                </a:lnTo>
                <a:lnTo>
                  <a:pt x="79" y="23"/>
                </a:lnTo>
                <a:lnTo>
                  <a:pt x="84" y="28"/>
                </a:lnTo>
                <a:lnTo>
                  <a:pt x="86" y="31"/>
                </a:lnTo>
                <a:lnTo>
                  <a:pt x="89" y="35"/>
                </a:lnTo>
                <a:lnTo>
                  <a:pt x="91" y="38"/>
                </a:lnTo>
                <a:lnTo>
                  <a:pt x="93" y="40"/>
                </a:lnTo>
                <a:lnTo>
                  <a:pt x="95" y="43"/>
                </a:lnTo>
                <a:lnTo>
                  <a:pt x="96" y="45"/>
                </a:lnTo>
                <a:lnTo>
                  <a:pt x="100" y="52"/>
                </a:lnTo>
                <a:lnTo>
                  <a:pt x="102" y="54"/>
                </a:lnTo>
                <a:lnTo>
                  <a:pt x="103" y="57"/>
                </a:lnTo>
                <a:lnTo>
                  <a:pt x="105" y="59"/>
                </a:lnTo>
                <a:lnTo>
                  <a:pt x="108" y="67"/>
                </a:lnTo>
                <a:lnTo>
                  <a:pt x="112" y="69"/>
                </a:lnTo>
                <a:lnTo>
                  <a:pt x="115" y="73"/>
                </a:lnTo>
                <a:lnTo>
                  <a:pt x="117" y="76"/>
                </a:lnTo>
                <a:lnTo>
                  <a:pt x="120" y="81"/>
                </a:lnTo>
                <a:lnTo>
                  <a:pt x="120" y="79"/>
                </a:lnTo>
                <a:lnTo>
                  <a:pt x="119" y="76"/>
                </a:lnTo>
                <a:lnTo>
                  <a:pt x="119" y="81"/>
                </a:lnTo>
                <a:lnTo>
                  <a:pt x="124" y="85"/>
                </a:lnTo>
                <a:lnTo>
                  <a:pt x="126" y="88"/>
                </a:lnTo>
                <a:lnTo>
                  <a:pt x="127" y="90"/>
                </a:lnTo>
                <a:lnTo>
                  <a:pt x="129" y="93"/>
                </a:lnTo>
                <a:lnTo>
                  <a:pt x="131" y="95"/>
                </a:lnTo>
                <a:lnTo>
                  <a:pt x="134" y="102"/>
                </a:lnTo>
                <a:lnTo>
                  <a:pt x="136" y="104"/>
                </a:lnTo>
                <a:lnTo>
                  <a:pt x="138" y="109"/>
                </a:lnTo>
                <a:lnTo>
                  <a:pt x="141" y="110"/>
                </a:lnTo>
                <a:lnTo>
                  <a:pt x="145" y="116"/>
                </a:lnTo>
                <a:lnTo>
                  <a:pt x="146" y="117"/>
                </a:lnTo>
                <a:lnTo>
                  <a:pt x="148" y="121"/>
                </a:lnTo>
                <a:lnTo>
                  <a:pt x="150" y="122"/>
                </a:lnTo>
                <a:lnTo>
                  <a:pt x="151" y="128"/>
                </a:lnTo>
                <a:lnTo>
                  <a:pt x="157" y="129"/>
                </a:lnTo>
                <a:lnTo>
                  <a:pt x="158" y="133"/>
                </a:lnTo>
                <a:lnTo>
                  <a:pt x="170" y="145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40"/>
                </a:lnTo>
                <a:lnTo>
                  <a:pt x="205" y="138"/>
                </a:lnTo>
                <a:lnTo>
                  <a:pt x="210" y="133"/>
                </a:lnTo>
                <a:lnTo>
                  <a:pt x="212" y="129"/>
                </a:lnTo>
                <a:lnTo>
                  <a:pt x="215" y="126"/>
                </a:lnTo>
                <a:lnTo>
                  <a:pt x="217" y="122"/>
                </a:lnTo>
                <a:lnTo>
                  <a:pt x="219" y="121"/>
                </a:lnTo>
                <a:lnTo>
                  <a:pt x="220" y="117"/>
                </a:lnTo>
                <a:lnTo>
                  <a:pt x="222" y="116"/>
                </a:lnTo>
                <a:lnTo>
                  <a:pt x="226" y="109"/>
                </a:lnTo>
                <a:lnTo>
                  <a:pt x="227" y="107"/>
                </a:lnTo>
                <a:lnTo>
                  <a:pt x="229" y="104"/>
                </a:lnTo>
                <a:lnTo>
                  <a:pt x="231" y="102"/>
                </a:lnTo>
                <a:lnTo>
                  <a:pt x="234" y="95"/>
                </a:lnTo>
                <a:lnTo>
                  <a:pt x="238" y="91"/>
                </a:lnTo>
                <a:lnTo>
                  <a:pt x="241" y="90"/>
                </a:lnTo>
                <a:lnTo>
                  <a:pt x="243" y="85"/>
                </a:lnTo>
                <a:lnTo>
                  <a:pt x="244" y="83"/>
                </a:lnTo>
                <a:lnTo>
                  <a:pt x="248" y="83"/>
                </a:lnTo>
                <a:lnTo>
                  <a:pt x="251" y="76"/>
                </a:lnTo>
                <a:lnTo>
                  <a:pt x="251" y="73"/>
                </a:lnTo>
                <a:lnTo>
                  <a:pt x="253" y="71"/>
                </a:lnTo>
                <a:lnTo>
                  <a:pt x="255" y="67"/>
                </a:lnTo>
                <a:lnTo>
                  <a:pt x="257" y="66"/>
                </a:lnTo>
                <a:lnTo>
                  <a:pt x="260" y="59"/>
                </a:lnTo>
                <a:lnTo>
                  <a:pt x="262" y="57"/>
                </a:lnTo>
                <a:lnTo>
                  <a:pt x="263" y="54"/>
                </a:lnTo>
                <a:lnTo>
                  <a:pt x="265" y="52"/>
                </a:lnTo>
                <a:lnTo>
                  <a:pt x="267" y="48"/>
                </a:lnTo>
                <a:lnTo>
                  <a:pt x="272" y="43"/>
                </a:lnTo>
                <a:lnTo>
                  <a:pt x="274" y="40"/>
                </a:lnTo>
                <a:lnTo>
                  <a:pt x="275" y="38"/>
                </a:lnTo>
                <a:lnTo>
                  <a:pt x="277" y="35"/>
                </a:lnTo>
                <a:lnTo>
                  <a:pt x="296" y="17"/>
                </a:lnTo>
                <a:lnTo>
                  <a:pt x="300" y="17"/>
                </a:lnTo>
                <a:lnTo>
                  <a:pt x="301" y="16"/>
                </a:lnTo>
                <a:lnTo>
                  <a:pt x="303" y="16"/>
                </a:lnTo>
                <a:lnTo>
                  <a:pt x="305" y="17"/>
                </a:lnTo>
                <a:lnTo>
                  <a:pt x="306" y="17"/>
                </a:lnTo>
                <a:lnTo>
                  <a:pt x="317" y="26"/>
                </a:lnTo>
                <a:lnTo>
                  <a:pt x="320" y="28"/>
                </a:lnTo>
                <a:lnTo>
                  <a:pt x="322" y="31"/>
                </a:lnTo>
                <a:lnTo>
                  <a:pt x="325" y="35"/>
                </a:lnTo>
                <a:lnTo>
                  <a:pt x="327" y="38"/>
                </a:lnTo>
                <a:lnTo>
                  <a:pt x="334" y="45"/>
                </a:lnTo>
                <a:lnTo>
                  <a:pt x="338" y="52"/>
                </a:lnTo>
                <a:lnTo>
                  <a:pt x="339" y="54"/>
                </a:lnTo>
                <a:lnTo>
                  <a:pt x="341" y="57"/>
                </a:lnTo>
                <a:lnTo>
                  <a:pt x="343" y="59"/>
                </a:lnTo>
                <a:lnTo>
                  <a:pt x="346" y="67"/>
                </a:lnTo>
                <a:lnTo>
                  <a:pt x="350" y="69"/>
                </a:lnTo>
                <a:lnTo>
                  <a:pt x="353" y="73"/>
                </a:lnTo>
                <a:lnTo>
                  <a:pt x="355" y="79"/>
                </a:lnTo>
                <a:lnTo>
                  <a:pt x="356" y="79"/>
                </a:lnTo>
                <a:lnTo>
                  <a:pt x="356" y="81"/>
                </a:lnTo>
                <a:lnTo>
                  <a:pt x="362" y="85"/>
                </a:lnTo>
                <a:lnTo>
                  <a:pt x="363" y="88"/>
                </a:lnTo>
                <a:lnTo>
                  <a:pt x="365" y="90"/>
                </a:lnTo>
                <a:lnTo>
                  <a:pt x="367" y="93"/>
                </a:lnTo>
                <a:lnTo>
                  <a:pt x="369" y="95"/>
                </a:lnTo>
                <a:lnTo>
                  <a:pt x="370" y="98"/>
                </a:lnTo>
                <a:lnTo>
                  <a:pt x="375" y="104"/>
                </a:lnTo>
                <a:lnTo>
                  <a:pt x="377" y="107"/>
                </a:lnTo>
                <a:lnTo>
                  <a:pt x="379" y="109"/>
                </a:lnTo>
                <a:lnTo>
                  <a:pt x="382" y="116"/>
                </a:lnTo>
                <a:lnTo>
                  <a:pt x="384" y="117"/>
                </a:lnTo>
                <a:lnTo>
                  <a:pt x="386" y="121"/>
                </a:lnTo>
                <a:lnTo>
                  <a:pt x="387" y="122"/>
                </a:lnTo>
                <a:lnTo>
                  <a:pt x="389" y="126"/>
                </a:lnTo>
                <a:lnTo>
                  <a:pt x="393" y="129"/>
                </a:lnTo>
                <a:lnTo>
                  <a:pt x="394" y="133"/>
                </a:lnTo>
                <a:lnTo>
                  <a:pt x="406" y="145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2"/>
                </a:lnTo>
                <a:lnTo>
                  <a:pt x="422" y="152"/>
                </a:lnTo>
                <a:lnTo>
                  <a:pt x="427" y="150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5"/>
                </a:lnTo>
                <a:lnTo>
                  <a:pt x="441" y="145"/>
                </a:lnTo>
                <a:lnTo>
                  <a:pt x="443" y="141"/>
                </a:lnTo>
                <a:lnTo>
                  <a:pt x="446" y="140"/>
                </a:lnTo>
                <a:lnTo>
                  <a:pt x="453" y="133"/>
                </a:lnTo>
                <a:lnTo>
                  <a:pt x="455" y="129"/>
                </a:lnTo>
                <a:lnTo>
                  <a:pt x="458" y="126"/>
                </a:lnTo>
                <a:lnTo>
                  <a:pt x="462" y="124"/>
                </a:lnTo>
                <a:lnTo>
                  <a:pt x="463" y="119"/>
                </a:lnTo>
                <a:lnTo>
                  <a:pt x="465" y="117"/>
                </a:lnTo>
                <a:lnTo>
                  <a:pt x="470" y="107"/>
                </a:lnTo>
                <a:lnTo>
                  <a:pt x="472" y="105"/>
                </a:lnTo>
                <a:lnTo>
                  <a:pt x="475" y="98"/>
                </a:lnTo>
                <a:lnTo>
                  <a:pt x="479" y="93"/>
                </a:lnTo>
                <a:lnTo>
                  <a:pt x="487" y="79"/>
                </a:lnTo>
                <a:lnTo>
                  <a:pt x="487" y="78"/>
                </a:lnTo>
                <a:lnTo>
                  <a:pt x="474" y="74"/>
                </a:lnTo>
                <a:lnTo>
                  <a:pt x="474" y="73"/>
                </a:lnTo>
                <a:lnTo>
                  <a:pt x="468" y="86"/>
                </a:lnTo>
                <a:lnTo>
                  <a:pt x="465" y="91"/>
                </a:lnTo>
                <a:lnTo>
                  <a:pt x="462" y="98"/>
                </a:lnTo>
                <a:lnTo>
                  <a:pt x="460" y="100"/>
                </a:lnTo>
                <a:lnTo>
                  <a:pt x="455" y="110"/>
                </a:lnTo>
                <a:lnTo>
                  <a:pt x="453" y="112"/>
                </a:lnTo>
                <a:lnTo>
                  <a:pt x="451" y="114"/>
                </a:lnTo>
                <a:lnTo>
                  <a:pt x="448" y="116"/>
                </a:lnTo>
                <a:lnTo>
                  <a:pt x="446" y="121"/>
                </a:lnTo>
                <a:lnTo>
                  <a:pt x="444" y="122"/>
                </a:lnTo>
                <a:lnTo>
                  <a:pt x="443" y="126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5"/>
                </a:lnTo>
                <a:lnTo>
                  <a:pt x="427" y="135"/>
                </a:lnTo>
                <a:lnTo>
                  <a:pt x="425" y="136"/>
                </a:lnTo>
                <a:lnTo>
                  <a:pt x="420" y="136"/>
                </a:lnTo>
                <a:lnTo>
                  <a:pt x="417" y="140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5"/>
                </a:lnTo>
                <a:lnTo>
                  <a:pt x="415" y="135"/>
                </a:lnTo>
                <a:lnTo>
                  <a:pt x="413" y="135"/>
                </a:lnTo>
                <a:lnTo>
                  <a:pt x="405" y="126"/>
                </a:lnTo>
                <a:lnTo>
                  <a:pt x="403" y="122"/>
                </a:lnTo>
                <a:lnTo>
                  <a:pt x="400" y="119"/>
                </a:lnTo>
                <a:lnTo>
                  <a:pt x="398" y="116"/>
                </a:lnTo>
                <a:lnTo>
                  <a:pt x="396" y="114"/>
                </a:lnTo>
                <a:lnTo>
                  <a:pt x="394" y="110"/>
                </a:lnTo>
                <a:lnTo>
                  <a:pt x="393" y="109"/>
                </a:lnTo>
                <a:lnTo>
                  <a:pt x="389" y="102"/>
                </a:lnTo>
                <a:lnTo>
                  <a:pt x="387" y="100"/>
                </a:lnTo>
                <a:lnTo>
                  <a:pt x="386" y="97"/>
                </a:lnTo>
                <a:lnTo>
                  <a:pt x="381" y="91"/>
                </a:lnTo>
                <a:lnTo>
                  <a:pt x="379" y="88"/>
                </a:lnTo>
                <a:lnTo>
                  <a:pt x="377" y="86"/>
                </a:lnTo>
                <a:lnTo>
                  <a:pt x="375" y="83"/>
                </a:lnTo>
                <a:lnTo>
                  <a:pt x="374" y="81"/>
                </a:lnTo>
                <a:lnTo>
                  <a:pt x="372" y="78"/>
                </a:lnTo>
                <a:lnTo>
                  <a:pt x="367" y="71"/>
                </a:lnTo>
                <a:lnTo>
                  <a:pt x="367" y="73"/>
                </a:lnTo>
                <a:lnTo>
                  <a:pt x="369" y="73"/>
                </a:lnTo>
                <a:lnTo>
                  <a:pt x="363" y="66"/>
                </a:lnTo>
                <a:lnTo>
                  <a:pt x="362" y="64"/>
                </a:lnTo>
                <a:lnTo>
                  <a:pt x="360" y="59"/>
                </a:lnTo>
                <a:lnTo>
                  <a:pt x="356" y="57"/>
                </a:lnTo>
                <a:lnTo>
                  <a:pt x="353" y="52"/>
                </a:lnTo>
                <a:lnTo>
                  <a:pt x="351" y="50"/>
                </a:lnTo>
                <a:lnTo>
                  <a:pt x="350" y="47"/>
                </a:lnTo>
                <a:lnTo>
                  <a:pt x="348" y="45"/>
                </a:lnTo>
                <a:lnTo>
                  <a:pt x="344" y="38"/>
                </a:lnTo>
                <a:lnTo>
                  <a:pt x="338" y="31"/>
                </a:lnTo>
                <a:lnTo>
                  <a:pt x="336" y="28"/>
                </a:lnTo>
                <a:lnTo>
                  <a:pt x="332" y="24"/>
                </a:lnTo>
                <a:lnTo>
                  <a:pt x="331" y="21"/>
                </a:lnTo>
                <a:lnTo>
                  <a:pt x="327" y="17"/>
                </a:lnTo>
                <a:lnTo>
                  <a:pt x="324" y="16"/>
                </a:lnTo>
                <a:lnTo>
                  <a:pt x="313" y="4"/>
                </a:lnTo>
                <a:lnTo>
                  <a:pt x="312" y="4"/>
                </a:lnTo>
                <a:lnTo>
                  <a:pt x="310" y="2"/>
                </a:lnTo>
                <a:lnTo>
                  <a:pt x="303" y="2"/>
                </a:lnTo>
                <a:lnTo>
                  <a:pt x="294" y="2"/>
                </a:lnTo>
                <a:lnTo>
                  <a:pt x="293" y="4"/>
                </a:lnTo>
                <a:lnTo>
                  <a:pt x="289" y="4"/>
                </a:lnTo>
                <a:lnTo>
                  <a:pt x="267" y="28"/>
                </a:lnTo>
                <a:lnTo>
                  <a:pt x="265" y="31"/>
                </a:lnTo>
                <a:lnTo>
                  <a:pt x="263" y="33"/>
                </a:lnTo>
                <a:lnTo>
                  <a:pt x="262" y="36"/>
                </a:lnTo>
                <a:lnTo>
                  <a:pt x="257" y="42"/>
                </a:lnTo>
                <a:lnTo>
                  <a:pt x="255" y="45"/>
                </a:lnTo>
                <a:lnTo>
                  <a:pt x="253" y="47"/>
                </a:lnTo>
                <a:lnTo>
                  <a:pt x="251" y="50"/>
                </a:lnTo>
                <a:lnTo>
                  <a:pt x="250" y="52"/>
                </a:lnTo>
                <a:lnTo>
                  <a:pt x="246" y="59"/>
                </a:lnTo>
                <a:lnTo>
                  <a:pt x="244" y="60"/>
                </a:lnTo>
                <a:lnTo>
                  <a:pt x="243" y="64"/>
                </a:lnTo>
                <a:lnTo>
                  <a:pt x="241" y="66"/>
                </a:lnTo>
                <a:lnTo>
                  <a:pt x="238" y="71"/>
                </a:lnTo>
                <a:lnTo>
                  <a:pt x="238" y="76"/>
                </a:lnTo>
                <a:lnTo>
                  <a:pt x="239" y="73"/>
                </a:lnTo>
                <a:lnTo>
                  <a:pt x="239" y="71"/>
                </a:lnTo>
                <a:lnTo>
                  <a:pt x="241" y="69"/>
                </a:lnTo>
                <a:lnTo>
                  <a:pt x="238" y="73"/>
                </a:lnTo>
                <a:lnTo>
                  <a:pt x="232" y="78"/>
                </a:lnTo>
                <a:lnTo>
                  <a:pt x="231" y="79"/>
                </a:lnTo>
                <a:lnTo>
                  <a:pt x="227" y="81"/>
                </a:lnTo>
                <a:lnTo>
                  <a:pt x="226" y="86"/>
                </a:lnTo>
                <a:lnTo>
                  <a:pt x="224" y="88"/>
                </a:lnTo>
                <a:lnTo>
                  <a:pt x="220" y="95"/>
                </a:lnTo>
                <a:lnTo>
                  <a:pt x="219" y="97"/>
                </a:lnTo>
                <a:lnTo>
                  <a:pt x="217" y="100"/>
                </a:lnTo>
                <a:lnTo>
                  <a:pt x="215" y="102"/>
                </a:lnTo>
                <a:lnTo>
                  <a:pt x="212" y="109"/>
                </a:lnTo>
                <a:lnTo>
                  <a:pt x="210" y="110"/>
                </a:lnTo>
                <a:lnTo>
                  <a:pt x="208" y="114"/>
                </a:lnTo>
                <a:lnTo>
                  <a:pt x="207" y="116"/>
                </a:lnTo>
                <a:lnTo>
                  <a:pt x="205" y="119"/>
                </a:lnTo>
                <a:lnTo>
                  <a:pt x="201" y="122"/>
                </a:lnTo>
                <a:lnTo>
                  <a:pt x="200" y="126"/>
                </a:lnTo>
                <a:lnTo>
                  <a:pt x="198" y="128"/>
                </a:lnTo>
                <a:lnTo>
                  <a:pt x="195" y="129"/>
                </a:lnTo>
                <a:lnTo>
                  <a:pt x="188" y="135"/>
                </a:lnTo>
                <a:lnTo>
                  <a:pt x="186" y="135"/>
                </a:lnTo>
                <a:lnTo>
                  <a:pt x="184" y="136"/>
                </a:lnTo>
                <a:lnTo>
                  <a:pt x="182" y="136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6"/>
                </a:lnTo>
                <a:lnTo>
                  <a:pt x="184" y="136"/>
                </a:lnTo>
                <a:lnTo>
                  <a:pt x="182" y="135"/>
                </a:lnTo>
                <a:lnTo>
                  <a:pt x="179" y="135"/>
                </a:lnTo>
                <a:lnTo>
                  <a:pt x="177" y="135"/>
                </a:lnTo>
                <a:lnTo>
                  <a:pt x="169" y="126"/>
                </a:lnTo>
                <a:lnTo>
                  <a:pt x="167" y="122"/>
                </a:lnTo>
                <a:lnTo>
                  <a:pt x="164" y="119"/>
                </a:lnTo>
                <a:lnTo>
                  <a:pt x="162" y="117"/>
                </a:lnTo>
                <a:lnTo>
                  <a:pt x="160" y="116"/>
                </a:lnTo>
                <a:lnTo>
                  <a:pt x="158" y="114"/>
                </a:lnTo>
                <a:lnTo>
                  <a:pt x="157" y="110"/>
                </a:lnTo>
                <a:lnTo>
                  <a:pt x="155" y="109"/>
                </a:lnTo>
                <a:lnTo>
                  <a:pt x="151" y="100"/>
                </a:lnTo>
                <a:lnTo>
                  <a:pt x="148" y="98"/>
                </a:lnTo>
                <a:lnTo>
                  <a:pt x="146" y="97"/>
                </a:lnTo>
                <a:lnTo>
                  <a:pt x="145" y="95"/>
                </a:lnTo>
                <a:lnTo>
                  <a:pt x="141" y="88"/>
                </a:lnTo>
                <a:lnTo>
                  <a:pt x="139" y="86"/>
                </a:lnTo>
                <a:lnTo>
                  <a:pt x="138" y="83"/>
                </a:lnTo>
                <a:lnTo>
                  <a:pt x="136" y="81"/>
                </a:lnTo>
                <a:lnTo>
                  <a:pt x="134" y="78"/>
                </a:lnTo>
                <a:lnTo>
                  <a:pt x="133" y="74"/>
                </a:lnTo>
                <a:lnTo>
                  <a:pt x="131" y="73"/>
                </a:lnTo>
                <a:lnTo>
                  <a:pt x="131" y="71"/>
                </a:lnTo>
                <a:lnTo>
                  <a:pt x="127" y="69"/>
                </a:lnTo>
                <a:lnTo>
                  <a:pt x="126" y="66"/>
                </a:lnTo>
                <a:lnTo>
                  <a:pt x="124" y="64"/>
                </a:lnTo>
                <a:lnTo>
                  <a:pt x="122" y="59"/>
                </a:lnTo>
                <a:lnTo>
                  <a:pt x="119" y="57"/>
                </a:lnTo>
                <a:lnTo>
                  <a:pt x="115" y="52"/>
                </a:lnTo>
                <a:lnTo>
                  <a:pt x="114" y="50"/>
                </a:lnTo>
                <a:lnTo>
                  <a:pt x="112" y="47"/>
                </a:lnTo>
                <a:lnTo>
                  <a:pt x="110" y="45"/>
                </a:lnTo>
                <a:lnTo>
                  <a:pt x="107" y="38"/>
                </a:lnTo>
                <a:lnTo>
                  <a:pt x="105" y="36"/>
                </a:lnTo>
                <a:lnTo>
                  <a:pt x="103" y="33"/>
                </a:lnTo>
                <a:lnTo>
                  <a:pt x="102" y="31"/>
                </a:lnTo>
                <a:lnTo>
                  <a:pt x="100" y="28"/>
                </a:lnTo>
                <a:lnTo>
                  <a:pt x="96" y="24"/>
                </a:lnTo>
                <a:lnTo>
                  <a:pt x="95" y="21"/>
                </a:lnTo>
                <a:lnTo>
                  <a:pt x="86" y="12"/>
                </a:lnTo>
                <a:lnTo>
                  <a:pt x="83" y="11"/>
                </a:lnTo>
                <a:lnTo>
                  <a:pt x="77" y="4"/>
                </a:lnTo>
                <a:lnTo>
                  <a:pt x="76" y="4"/>
                </a:lnTo>
                <a:lnTo>
                  <a:pt x="74" y="2"/>
                </a:lnTo>
                <a:lnTo>
                  <a:pt x="65" y="2"/>
                </a:lnTo>
                <a:lnTo>
                  <a:pt x="71" y="4"/>
                </a:lnTo>
                <a:lnTo>
                  <a:pt x="67" y="0"/>
                </a:lnTo>
                <a:lnTo>
                  <a:pt x="58" y="0"/>
                </a:lnTo>
                <a:lnTo>
                  <a:pt x="57" y="2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3" y="7"/>
                </a:lnTo>
                <a:lnTo>
                  <a:pt x="41" y="7"/>
                </a:lnTo>
                <a:lnTo>
                  <a:pt x="38" y="12"/>
                </a:lnTo>
                <a:lnTo>
                  <a:pt x="34" y="14"/>
                </a:lnTo>
                <a:lnTo>
                  <a:pt x="31" y="17"/>
                </a:lnTo>
                <a:lnTo>
                  <a:pt x="29" y="21"/>
                </a:lnTo>
                <a:lnTo>
                  <a:pt x="26" y="24"/>
                </a:lnTo>
                <a:lnTo>
                  <a:pt x="24" y="28"/>
                </a:lnTo>
                <a:lnTo>
                  <a:pt x="17" y="35"/>
                </a:lnTo>
                <a:lnTo>
                  <a:pt x="3" y="59"/>
                </a:lnTo>
                <a:lnTo>
                  <a:pt x="2" y="64"/>
                </a:lnTo>
                <a:lnTo>
                  <a:pt x="0" y="69"/>
                </a:lnTo>
                <a:lnTo>
                  <a:pt x="0" y="76"/>
                </a:lnTo>
                <a:lnTo>
                  <a:pt x="0" y="74"/>
                </a:lnTo>
                <a:lnTo>
                  <a:pt x="14" y="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6" name="Rectangle 23"/>
          <p:cNvSpPr>
            <a:spLocks noChangeArrowheads="1"/>
          </p:cNvSpPr>
          <p:nvPr/>
        </p:nvSpPr>
        <p:spPr bwMode="auto">
          <a:xfrm>
            <a:off x="6817873" y="5059362"/>
            <a:ext cx="214313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7" name="Freeform 24"/>
          <p:cNvSpPr>
            <a:spLocks/>
          </p:cNvSpPr>
          <p:nvPr/>
        </p:nvSpPr>
        <p:spPr bwMode="auto">
          <a:xfrm>
            <a:off x="6965511" y="5051425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8" name="Freeform 25"/>
          <p:cNvSpPr>
            <a:spLocks/>
          </p:cNvSpPr>
          <p:nvPr/>
        </p:nvSpPr>
        <p:spPr bwMode="auto">
          <a:xfrm>
            <a:off x="6887723" y="5016500"/>
            <a:ext cx="182563" cy="107950"/>
          </a:xfrm>
          <a:custGeom>
            <a:avLst/>
            <a:gdLst>
              <a:gd name="T0" fmla="*/ 53 w 115"/>
              <a:gd name="T1" fmla="*/ 17 h 68"/>
              <a:gd name="T2" fmla="*/ 48 w 115"/>
              <a:gd name="T3" fmla="*/ 29 h 68"/>
              <a:gd name="T4" fmla="*/ 89 w 115"/>
              <a:gd name="T5" fmla="*/ 41 h 68"/>
              <a:gd name="T6" fmla="*/ 89 w 115"/>
              <a:gd name="T7" fmla="*/ 27 h 68"/>
              <a:gd name="T8" fmla="*/ 48 w 115"/>
              <a:gd name="T9" fmla="*/ 39 h 68"/>
              <a:gd name="T10" fmla="*/ 53 w 115"/>
              <a:gd name="T11" fmla="*/ 51 h 68"/>
              <a:gd name="T12" fmla="*/ 82 w 115"/>
              <a:gd name="T13" fmla="*/ 34 h 68"/>
              <a:gd name="T14" fmla="*/ 53 w 115"/>
              <a:gd name="T15" fmla="*/ 17 h 68"/>
              <a:gd name="T16" fmla="*/ 0 w 115"/>
              <a:gd name="T17" fmla="*/ 0 h 68"/>
              <a:gd name="T18" fmla="*/ 67 w 115"/>
              <a:gd name="T19" fmla="*/ 39 h 68"/>
              <a:gd name="T20" fmla="*/ 67 w 115"/>
              <a:gd name="T21" fmla="*/ 29 h 68"/>
              <a:gd name="T22" fmla="*/ 0 w 115"/>
              <a:gd name="T23" fmla="*/ 68 h 68"/>
              <a:gd name="T24" fmla="*/ 115 w 115"/>
              <a:gd name="T25" fmla="*/ 34 h 68"/>
              <a:gd name="T26" fmla="*/ 0 w 115"/>
              <a:gd name="T27" fmla="*/ 0 h 68"/>
              <a:gd name="T28" fmla="*/ 53 w 115"/>
              <a:gd name="T29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8">
                <a:moveTo>
                  <a:pt x="53" y="17"/>
                </a:moveTo>
                <a:lnTo>
                  <a:pt x="48" y="29"/>
                </a:lnTo>
                <a:lnTo>
                  <a:pt x="89" y="41"/>
                </a:lnTo>
                <a:lnTo>
                  <a:pt x="89" y="27"/>
                </a:lnTo>
                <a:lnTo>
                  <a:pt x="48" y="39"/>
                </a:lnTo>
                <a:lnTo>
                  <a:pt x="53" y="51"/>
                </a:lnTo>
                <a:lnTo>
                  <a:pt x="82" y="34"/>
                </a:lnTo>
                <a:lnTo>
                  <a:pt x="53" y="17"/>
                </a:lnTo>
                <a:lnTo>
                  <a:pt x="0" y="0"/>
                </a:lnTo>
                <a:lnTo>
                  <a:pt x="67" y="39"/>
                </a:lnTo>
                <a:lnTo>
                  <a:pt x="67" y="29"/>
                </a:lnTo>
                <a:lnTo>
                  <a:pt x="0" y="68"/>
                </a:lnTo>
                <a:lnTo>
                  <a:pt x="115" y="34"/>
                </a:lnTo>
                <a:lnTo>
                  <a:pt x="0" y="0"/>
                </a:lnTo>
                <a:lnTo>
                  <a:pt x="53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79" name="Rectangle 26"/>
          <p:cNvSpPr>
            <a:spLocks noChangeArrowheads="1"/>
          </p:cNvSpPr>
          <p:nvPr/>
        </p:nvSpPr>
        <p:spPr bwMode="auto">
          <a:xfrm>
            <a:off x="5924111" y="5059362"/>
            <a:ext cx="14287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0" name="Freeform 27"/>
          <p:cNvSpPr>
            <a:spLocks/>
          </p:cNvSpPr>
          <p:nvPr/>
        </p:nvSpPr>
        <p:spPr bwMode="auto">
          <a:xfrm>
            <a:off x="2471298" y="5141912"/>
            <a:ext cx="773113" cy="239713"/>
          </a:xfrm>
          <a:custGeom>
            <a:avLst/>
            <a:gdLst>
              <a:gd name="T0" fmla="*/ 33 w 487"/>
              <a:gd name="T1" fmla="*/ 38 h 151"/>
              <a:gd name="T2" fmla="*/ 53 w 487"/>
              <a:gd name="T3" fmla="*/ 17 h 151"/>
              <a:gd name="T4" fmla="*/ 65 w 487"/>
              <a:gd name="T5" fmla="*/ 15 h 151"/>
              <a:gd name="T6" fmla="*/ 76 w 487"/>
              <a:gd name="T7" fmla="*/ 19 h 151"/>
              <a:gd name="T8" fmla="*/ 88 w 487"/>
              <a:gd name="T9" fmla="*/ 32 h 151"/>
              <a:gd name="T10" fmla="*/ 100 w 487"/>
              <a:gd name="T11" fmla="*/ 51 h 151"/>
              <a:gd name="T12" fmla="*/ 120 w 487"/>
              <a:gd name="T13" fmla="*/ 82 h 151"/>
              <a:gd name="T14" fmla="*/ 126 w 487"/>
              <a:gd name="T15" fmla="*/ 89 h 151"/>
              <a:gd name="T16" fmla="*/ 136 w 487"/>
              <a:gd name="T17" fmla="*/ 105 h 151"/>
              <a:gd name="T18" fmla="*/ 150 w 487"/>
              <a:gd name="T19" fmla="*/ 124 h 151"/>
              <a:gd name="T20" fmla="*/ 179 w 487"/>
              <a:gd name="T21" fmla="*/ 150 h 151"/>
              <a:gd name="T22" fmla="*/ 201 w 487"/>
              <a:gd name="T23" fmla="*/ 139 h 151"/>
              <a:gd name="T24" fmla="*/ 220 w 487"/>
              <a:gd name="T25" fmla="*/ 119 h 151"/>
              <a:gd name="T26" fmla="*/ 231 w 487"/>
              <a:gd name="T27" fmla="*/ 103 h 151"/>
              <a:gd name="T28" fmla="*/ 248 w 487"/>
              <a:gd name="T29" fmla="*/ 84 h 151"/>
              <a:gd name="T30" fmla="*/ 262 w 487"/>
              <a:gd name="T31" fmla="*/ 58 h 151"/>
              <a:gd name="T32" fmla="*/ 277 w 487"/>
              <a:gd name="T33" fmla="*/ 36 h 151"/>
              <a:gd name="T34" fmla="*/ 296 w 487"/>
              <a:gd name="T35" fmla="*/ 15 h 151"/>
              <a:gd name="T36" fmla="*/ 306 w 487"/>
              <a:gd name="T37" fmla="*/ 14 h 151"/>
              <a:gd name="T38" fmla="*/ 322 w 487"/>
              <a:gd name="T39" fmla="*/ 31 h 151"/>
              <a:gd name="T40" fmla="*/ 336 w 487"/>
              <a:gd name="T41" fmla="*/ 50 h 151"/>
              <a:gd name="T42" fmla="*/ 353 w 487"/>
              <a:gd name="T43" fmla="*/ 76 h 151"/>
              <a:gd name="T44" fmla="*/ 362 w 487"/>
              <a:gd name="T45" fmla="*/ 88 h 151"/>
              <a:gd name="T46" fmla="*/ 377 w 487"/>
              <a:gd name="T47" fmla="*/ 108 h 151"/>
              <a:gd name="T48" fmla="*/ 387 w 487"/>
              <a:gd name="T49" fmla="*/ 124 h 151"/>
              <a:gd name="T50" fmla="*/ 417 w 487"/>
              <a:gd name="T51" fmla="*/ 150 h 151"/>
              <a:gd name="T52" fmla="*/ 434 w 487"/>
              <a:gd name="T53" fmla="*/ 148 h 151"/>
              <a:gd name="T54" fmla="*/ 455 w 487"/>
              <a:gd name="T55" fmla="*/ 131 h 151"/>
              <a:gd name="T56" fmla="*/ 470 w 487"/>
              <a:gd name="T57" fmla="*/ 110 h 151"/>
              <a:gd name="T58" fmla="*/ 474 w 487"/>
              <a:gd name="T59" fmla="*/ 76 h 151"/>
              <a:gd name="T60" fmla="*/ 458 w 487"/>
              <a:gd name="T61" fmla="*/ 105 h 151"/>
              <a:gd name="T62" fmla="*/ 444 w 487"/>
              <a:gd name="T63" fmla="*/ 124 h 151"/>
              <a:gd name="T64" fmla="*/ 427 w 487"/>
              <a:gd name="T65" fmla="*/ 134 h 151"/>
              <a:gd name="T66" fmla="*/ 425 w 487"/>
              <a:gd name="T67" fmla="*/ 138 h 151"/>
              <a:gd name="T68" fmla="*/ 401 w 487"/>
              <a:gd name="T69" fmla="*/ 120 h 151"/>
              <a:gd name="T70" fmla="*/ 389 w 487"/>
              <a:gd name="T71" fmla="*/ 103 h 151"/>
              <a:gd name="T72" fmla="*/ 374 w 487"/>
              <a:gd name="T73" fmla="*/ 82 h 151"/>
              <a:gd name="T74" fmla="*/ 365 w 487"/>
              <a:gd name="T75" fmla="*/ 70 h 151"/>
              <a:gd name="T76" fmla="*/ 348 w 487"/>
              <a:gd name="T77" fmla="*/ 45 h 151"/>
              <a:gd name="T78" fmla="*/ 334 w 487"/>
              <a:gd name="T79" fmla="*/ 26 h 151"/>
              <a:gd name="T80" fmla="*/ 308 w 487"/>
              <a:gd name="T81" fmla="*/ 1 h 151"/>
              <a:gd name="T82" fmla="*/ 296 w 487"/>
              <a:gd name="T83" fmla="*/ 1 h 151"/>
              <a:gd name="T84" fmla="*/ 275 w 487"/>
              <a:gd name="T85" fmla="*/ 19 h 151"/>
              <a:gd name="T86" fmla="*/ 260 w 487"/>
              <a:gd name="T87" fmla="*/ 39 h 151"/>
              <a:gd name="T88" fmla="*/ 241 w 487"/>
              <a:gd name="T89" fmla="*/ 69 h 151"/>
              <a:gd name="T90" fmla="*/ 238 w 487"/>
              <a:gd name="T91" fmla="*/ 74 h 151"/>
              <a:gd name="T92" fmla="*/ 220 w 487"/>
              <a:gd name="T93" fmla="*/ 96 h 151"/>
              <a:gd name="T94" fmla="*/ 210 w 487"/>
              <a:gd name="T95" fmla="*/ 112 h 151"/>
              <a:gd name="T96" fmla="*/ 195 w 487"/>
              <a:gd name="T97" fmla="*/ 129 h 151"/>
              <a:gd name="T98" fmla="*/ 182 w 487"/>
              <a:gd name="T99" fmla="*/ 138 h 151"/>
              <a:gd name="T100" fmla="*/ 179 w 487"/>
              <a:gd name="T101" fmla="*/ 134 h 151"/>
              <a:gd name="T102" fmla="*/ 157 w 487"/>
              <a:gd name="T103" fmla="*/ 112 h 151"/>
              <a:gd name="T104" fmla="*/ 145 w 487"/>
              <a:gd name="T105" fmla="*/ 96 h 151"/>
              <a:gd name="T106" fmla="*/ 134 w 487"/>
              <a:gd name="T107" fmla="*/ 81 h 151"/>
              <a:gd name="T108" fmla="*/ 126 w 487"/>
              <a:gd name="T109" fmla="*/ 69 h 151"/>
              <a:gd name="T110" fmla="*/ 108 w 487"/>
              <a:gd name="T111" fmla="*/ 43 h 151"/>
              <a:gd name="T112" fmla="*/ 96 w 487"/>
              <a:gd name="T113" fmla="*/ 24 h 151"/>
              <a:gd name="T114" fmla="*/ 81 w 487"/>
              <a:gd name="T115" fmla="*/ 5 h 151"/>
              <a:gd name="T116" fmla="*/ 65 w 487"/>
              <a:gd name="T117" fmla="*/ 1 h 151"/>
              <a:gd name="T118" fmla="*/ 50 w 487"/>
              <a:gd name="T119" fmla="*/ 1 h 151"/>
              <a:gd name="T120" fmla="*/ 26 w 487"/>
              <a:gd name="T121" fmla="*/ 26 h 151"/>
              <a:gd name="T122" fmla="*/ 0 w 487"/>
              <a:gd name="T123" fmla="*/ 7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151">
                <a:moveTo>
                  <a:pt x="14" y="79"/>
                </a:moveTo>
                <a:lnTo>
                  <a:pt x="14" y="74"/>
                </a:lnTo>
                <a:lnTo>
                  <a:pt x="15" y="72"/>
                </a:lnTo>
                <a:lnTo>
                  <a:pt x="17" y="67"/>
                </a:lnTo>
                <a:lnTo>
                  <a:pt x="27" y="43"/>
                </a:lnTo>
                <a:lnTo>
                  <a:pt x="33" y="38"/>
                </a:lnTo>
                <a:lnTo>
                  <a:pt x="34" y="34"/>
                </a:lnTo>
                <a:lnTo>
                  <a:pt x="36" y="32"/>
                </a:lnTo>
                <a:lnTo>
                  <a:pt x="38" y="29"/>
                </a:lnTo>
                <a:lnTo>
                  <a:pt x="48" y="20"/>
                </a:lnTo>
                <a:lnTo>
                  <a:pt x="50" y="20"/>
                </a:lnTo>
                <a:lnTo>
                  <a:pt x="53" y="17"/>
                </a:lnTo>
                <a:lnTo>
                  <a:pt x="55" y="17"/>
                </a:lnTo>
                <a:lnTo>
                  <a:pt x="57" y="15"/>
                </a:lnTo>
                <a:lnTo>
                  <a:pt x="62" y="15"/>
                </a:lnTo>
                <a:lnTo>
                  <a:pt x="64" y="14"/>
                </a:lnTo>
                <a:lnTo>
                  <a:pt x="60" y="14"/>
                </a:lnTo>
                <a:lnTo>
                  <a:pt x="65" y="15"/>
                </a:lnTo>
                <a:lnTo>
                  <a:pt x="70" y="14"/>
                </a:lnTo>
                <a:lnTo>
                  <a:pt x="67" y="14"/>
                </a:lnTo>
                <a:lnTo>
                  <a:pt x="65" y="15"/>
                </a:lnTo>
                <a:lnTo>
                  <a:pt x="69" y="15"/>
                </a:lnTo>
                <a:lnTo>
                  <a:pt x="72" y="19"/>
                </a:lnTo>
                <a:lnTo>
                  <a:pt x="76" y="19"/>
                </a:lnTo>
                <a:lnTo>
                  <a:pt x="79" y="20"/>
                </a:lnTo>
                <a:lnTo>
                  <a:pt x="81" y="22"/>
                </a:lnTo>
                <a:lnTo>
                  <a:pt x="83" y="26"/>
                </a:lnTo>
                <a:lnTo>
                  <a:pt x="84" y="27"/>
                </a:lnTo>
                <a:lnTo>
                  <a:pt x="86" y="31"/>
                </a:lnTo>
                <a:lnTo>
                  <a:pt x="88" y="32"/>
                </a:lnTo>
                <a:lnTo>
                  <a:pt x="89" y="36"/>
                </a:lnTo>
                <a:lnTo>
                  <a:pt x="91" y="38"/>
                </a:lnTo>
                <a:lnTo>
                  <a:pt x="93" y="41"/>
                </a:lnTo>
                <a:lnTo>
                  <a:pt x="95" y="43"/>
                </a:lnTo>
                <a:lnTo>
                  <a:pt x="98" y="50"/>
                </a:lnTo>
                <a:lnTo>
                  <a:pt x="100" y="51"/>
                </a:lnTo>
                <a:lnTo>
                  <a:pt x="103" y="58"/>
                </a:lnTo>
                <a:lnTo>
                  <a:pt x="105" y="60"/>
                </a:lnTo>
                <a:lnTo>
                  <a:pt x="108" y="69"/>
                </a:lnTo>
                <a:lnTo>
                  <a:pt x="112" y="70"/>
                </a:lnTo>
                <a:lnTo>
                  <a:pt x="115" y="76"/>
                </a:lnTo>
                <a:lnTo>
                  <a:pt x="120" y="82"/>
                </a:lnTo>
                <a:lnTo>
                  <a:pt x="120" y="81"/>
                </a:lnTo>
                <a:lnTo>
                  <a:pt x="119" y="77"/>
                </a:lnTo>
                <a:lnTo>
                  <a:pt x="119" y="82"/>
                </a:lnTo>
                <a:lnTo>
                  <a:pt x="122" y="84"/>
                </a:lnTo>
                <a:lnTo>
                  <a:pt x="124" y="88"/>
                </a:lnTo>
                <a:lnTo>
                  <a:pt x="126" y="89"/>
                </a:lnTo>
                <a:lnTo>
                  <a:pt x="127" y="93"/>
                </a:lnTo>
                <a:lnTo>
                  <a:pt x="129" y="94"/>
                </a:lnTo>
                <a:lnTo>
                  <a:pt x="131" y="98"/>
                </a:lnTo>
                <a:lnTo>
                  <a:pt x="133" y="100"/>
                </a:lnTo>
                <a:lnTo>
                  <a:pt x="134" y="103"/>
                </a:lnTo>
                <a:lnTo>
                  <a:pt x="136" y="105"/>
                </a:lnTo>
                <a:lnTo>
                  <a:pt x="138" y="110"/>
                </a:lnTo>
                <a:lnTo>
                  <a:pt x="141" y="112"/>
                </a:lnTo>
                <a:lnTo>
                  <a:pt x="145" y="115"/>
                </a:lnTo>
                <a:lnTo>
                  <a:pt x="146" y="119"/>
                </a:lnTo>
                <a:lnTo>
                  <a:pt x="148" y="120"/>
                </a:lnTo>
                <a:lnTo>
                  <a:pt x="150" y="124"/>
                </a:lnTo>
                <a:lnTo>
                  <a:pt x="153" y="127"/>
                </a:lnTo>
                <a:lnTo>
                  <a:pt x="157" y="131"/>
                </a:lnTo>
                <a:lnTo>
                  <a:pt x="170" y="144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1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39"/>
                </a:lnTo>
                <a:lnTo>
                  <a:pt x="205" y="138"/>
                </a:lnTo>
                <a:lnTo>
                  <a:pt x="212" y="131"/>
                </a:lnTo>
                <a:lnTo>
                  <a:pt x="213" y="127"/>
                </a:lnTo>
                <a:lnTo>
                  <a:pt x="217" y="124"/>
                </a:lnTo>
                <a:lnTo>
                  <a:pt x="219" y="120"/>
                </a:lnTo>
                <a:lnTo>
                  <a:pt x="220" y="119"/>
                </a:lnTo>
                <a:lnTo>
                  <a:pt x="222" y="115"/>
                </a:lnTo>
                <a:lnTo>
                  <a:pt x="224" y="113"/>
                </a:lnTo>
                <a:lnTo>
                  <a:pt x="226" y="110"/>
                </a:lnTo>
                <a:lnTo>
                  <a:pt x="227" y="108"/>
                </a:lnTo>
                <a:lnTo>
                  <a:pt x="229" y="105"/>
                </a:lnTo>
                <a:lnTo>
                  <a:pt x="231" y="103"/>
                </a:lnTo>
                <a:lnTo>
                  <a:pt x="232" y="100"/>
                </a:lnTo>
                <a:lnTo>
                  <a:pt x="234" y="98"/>
                </a:lnTo>
                <a:lnTo>
                  <a:pt x="236" y="94"/>
                </a:lnTo>
                <a:lnTo>
                  <a:pt x="243" y="88"/>
                </a:lnTo>
                <a:lnTo>
                  <a:pt x="244" y="84"/>
                </a:lnTo>
                <a:lnTo>
                  <a:pt x="248" y="84"/>
                </a:lnTo>
                <a:lnTo>
                  <a:pt x="251" y="77"/>
                </a:lnTo>
                <a:lnTo>
                  <a:pt x="251" y="76"/>
                </a:lnTo>
                <a:lnTo>
                  <a:pt x="255" y="69"/>
                </a:lnTo>
                <a:lnTo>
                  <a:pt x="257" y="67"/>
                </a:lnTo>
                <a:lnTo>
                  <a:pt x="260" y="60"/>
                </a:lnTo>
                <a:lnTo>
                  <a:pt x="262" y="58"/>
                </a:lnTo>
                <a:lnTo>
                  <a:pt x="265" y="51"/>
                </a:lnTo>
                <a:lnTo>
                  <a:pt x="270" y="46"/>
                </a:lnTo>
                <a:lnTo>
                  <a:pt x="272" y="43"/>
                </a:lnTo>
                <a:lnTo>
                  <a:pt x="274" y="41"/>
                </a:lnTo>
                <a:lnTo>
                  <a:pt x="275" y="38"/>
                </a:lnTo>
                <a:lnTo>
                  <a:pt x="277" y="36"/>
                </a:lnTo>
                <a:lnTo>
                  <a:pt x="279" y="32"/>
                </a:lnTo>
                <a:lnTo>
                  <a:pt x="286" y="26"/>
                </a:lnTo>
                <a:lnTo>
                  <a:pt x="288" y="22"/>
                </a:lnTo>
                <a:lnTo>
                  <a:pt x="293" y="19"/>
                </a:lnTo>
                <a:lnTo>
                  <a:pt x="294" y="19"/>
                </a:lnTo>
                <a:lnTo>
                  <a:pt x="296" y="15"/>
                </a:lnTo>
                <a:lnTo>
                  <a:pt x="303" y="15"/>
                </a:lnTo>
                <a:lnTo>
                  <a:pt x="301" y="14"/>
                </a:lnTo>
                <a:lnTo>
                  <a:pt x="298" y="14"/>
                </a:lnTo>
                <a:lnTo>
                  <a:pt x="303" y="15"/>
                </a:lnTo>
                <a:lnTo>
                  <a:pt x="310" y="8"/>
                </a:lnTo>
                <a:lnTo>
                  <a:pt x="306" y="14"/>
                </a:lnTo>
                <a:lnTo>
                  <a:pt x="301" y="15"/>
                </a:lnTo>
                <a:lnTo>
                  <a:pt x="305" y="15"/>
                </a:lnTo>
                <a:lnTo>
                  <a:pt x="308" y="19"/>
                </a:lnTo>
                <a:lnTo>
                  <a:pt x="310" y="19"/>
                </a:lnTo>
                <a:lnTo>
                  <a:pt x="320" y="27"/>
                </a:lnTo>
                <a:lnTo>
                  <a:pt x="322" y="31"/>
                </a:lnTo>
                <a:lnTo>
                  <a:pt x="324" y="32"/>
                </a:lnTo>
                <a:lnTo>
                  <a:pt x="325" y="36"/>
                </a:lnTo>
                <a:lnTo>
                  <a:pt x="327" y="38"/>
                </a:lnTo>
                <a:lnTo>
                  <a:pt x="329" y="43"/>
                </a:lnTo>
                <a:lnTo>
                  <a:pt x="332" y="45"/>
                </a:lnTo>
                <a:lnTo>
                  <a:pt x="336" y="50"/>
                </a:lnTo>
                <a:lnTo>
                  <a:pt x="337" y="51"/>
                </a:lnTo>
                <a:lnTo>
                  <a:pt x="341" y="58"/>
                </a:lnTo>
                <a:lnTo>
                  <a:pt x="343" y="60"/>
                </a:lnTo>
                <a:lnTo>
                  <a:pt x="346" y="69"/>
                </a:lnTo>
                <a:lnTo>
                  <a:pt x="350" y="70"/>
                </a:lnTo>
                <a:lnTo>
                  <a:pt x="353" y="76"/>
                </a:lnTo>
                <a:lnTo>
                  <a:pt x="355" y="77"/>
                </a:lnTo>
                <a:lnTo>
                  <a:pt x="355" y="81"/>
                </a:lnTo>
                <a:lnTo>
                  <a:pt x="356" y="81"/>
                </a:lnTo>
                <a:lnTo>
                  <a:pt x="356" y="82"/>
                </a:lnTo>
                <a:lnTo>
                  <a:pt x="360" y="84"/>
                </a:lnTo>
                <a:lnTo>
                  <a:pt x="362" y="88"/>
                </a:lnTo>
                <a:lnTo>
                  <a:pt x="363" y="89"/>
                </a:lnTo>
                <a:lnTo>
                  <a:pt x="365" y="93"/>
                </a:lnTo>
                <a:lnTo>
                  <a:pt x="367" y="94"/>
                </a:lnTo>
                <a:lnTo>
                  <a:pt x="368" y="98"/>
                </a:lnTo>
                <a:lnTo>
                  <a:pt x="375" y="105"/>
                </a:lnTo>
                <a:lnTo>
                  <a:pt x="377" y="108"/>
                </a:lnTo>
                <a:lnTo>
                  <a:pt x="379" y="110"/>
                </a:lnTo>
                <a:lnTo>
                  <a:pt x="381" y="113"/>
                </a:lnTo>
                <a:lnTo>
                  <a:pt x="382" y="115"/>
                </a:lnTo>
                <a:lnTo>
                  <a:pt x="384" y="119"/>
                </a:lnTo>
                <a:lnTo>
                  <a:pt x="386" y="120"/>
                </a:lnTo>
                <a:lnTo>
                  <a:pt x="387" y="124"/>
                </a:lnTo>
                <a:lnTo>
                  <a:pt x="391" y="127"/>
                </a:lnTo>
                <a:lnTo>
                  <a:pt x="393" y="131"/>
                </a:lnTo>
                <a:lnTo>
                  <a:pt x="406" y="144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1"/>
                </a:lnTo>
                <a:lnTo>
                  <a:pt x="422" y="151"/>
                </a:lnTo>
                <a:lnTo>
                  <a:pt x="429" y="144"/>
                </a:lnTo>
                <a:lnTo>
                  <a:pt x="427" y="148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4"/>
                </a:lnTo>
                <a:lnTo>
                  <a:pt x="441" y="144"/>
                </a:lnTo>
                <a:lnTo>
                  <a:pt x="443" y="141"/>
                </a:lnTo>
                <a:lnTo>
                  <a:pt x="446" y="139"/>
                </a:lnTo>
                <a:lnTo>
                  <a:pt x="455" y="131"/>
                </a:lnTo>
                <a:lnTo>
                  <a:pt x="456" y="127"/>
                </a:lnTo>
                <a:lnTo>
                  <a:pt x="461" y="126"/>
                </a:lnTo>
                <a:lnTo>
                  <a:pt x="463" y="120"/>
                </a:lnTo>
                <a:lnTo>
                  <a:pt x="465" y="119"/>
                </a:lnTo>
                <a:lnTo>
                  <a:pt x="468" y="112"/>
                </a:lnTo>
                <a:lnTo>
                  <a:pt x="470" y="110"/>
                </a:lnTo>
                <a:lnTo>
                  <a:pt x="475" y="100"/>
                </a:lnTo>
                <a:lnTo>
                  <a:pt x="479" y="96"/>
                </a:lnTo>
                <a:lnTo>
                  <a:pt x="482" y="91"/>
                </a:lnTo>
                <a:lnTo>
                  <a:pt x="487" y="81"/>
                </a:lnTo>
                <a:lnTo>
                  <a:pt x="487" y="79"/>
                </a:lnTo>
                <a:lnTo>
                  <a:pt x="474" y="76"/>
                </a:lnTo>
                <a:lnTo>
                  <a:pt x="474" y="74"/>
                </a:lnTo>
                <a:lnTo>
                  <a:pt x="468" y="84"/>
                </a:lnTo>
                <a:lnTo>
                  <a:pt x="468" y="89"/>
                </a:lnTo>
                <a:lnTo>
                  <a:pt x="465" y="93"/>
                </a:lnTo>
                <a:lnTo>
                  <a:pt x="460" y="103"/>
                </a:lnTo>
                <a:lnTo>
                  <a:pt x="458" y="105"/>
                </a:lnTo>
                <a:lnTo>
                  <a:pt x="455" y="112"/>
                </a:lnTo>
                <a:lnTo>
                  <a:pt x="453" y="113"/>
                </a:lnTo>
                <a:lnTo>
                  <a:pt x="451" y="115"/>
                </a:lnTo>
                <a:lnTo>
                  <a:pt x="449" y="117"/>
                </a:lnTo>
                <a:lnTo>
                  <a:pt x="446" y="120"/>
                </a:lnTo>
                <a:lnTo>
                  <a:pt x="444" y="124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4"/>
                </a:lnTo>
                <a:lnTo>
                  <a:pt x="427" y="134"/>
                </a:lnTo>
                <a:lnTo>
                  <a:pt x="425" y="136"/>
                </a:lnTo>
                <a:lnTo>
                  <a:pt x="417" y="138"/>
                </a:lnTo>
                <a:lnTo>
                  <a:pt x="415" y="144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4"/>
                </a:lnTo>
                <a:lnTo>
                  <a:pt x="415" y="134"/>
                </a:lnTo>
                <a:lnTo>
                  <a:pt x="413" y="134"/>
                </a:lnTo>
                <a:lnTo>
                  <a:pt x="403" y="124"/>
                </a:lnTo>
                <a:lnTo>
                  <a:pt x="401" y="120"/>
                </a:lnTo>
                <a:lnTo>
                  <a:pt x="398" y="117"/>
                </a:lnTo>
                <a:lnTo>
                  <a:pt x="396" y="113"/>
                </a:lnTo>
                <a:lnTo>
                  <a:pt x="394" y="112"/>
                </a:lnTo>
                <a:lnTo>
                  <a:pt x="393" y="108"/>
                </a:lnTo>
                <a:lnTo>
                  <a:pt x="391" y="107"/>
                </a:lnTo>
                <a:lnTo>
                  <a:pt x="389" y="103"/>
                </a:lnTo>
                <a:lnTo>
                  <a:pt x="387" y="101"/>
                </a:lnTo>
                <a:lnTo>
                  <a:pt x="386" y="98"/>
                </a:lnTo>
                <a:lnTo>
                  <a:pt x="379" y="91"/>
                </a:lnTo>
                <a:lnTo>
                  <a:pt x="377" y="88"/>
                </a:lnTo>
                <a:lnTo>
                  <a:pt x="375" y="86"/>
                </a:lnTo>
                <a:lnTo>
                  <a:pt x="374" y="82"/>
                </a:lnTo>
                <a:lnTo>
                  <a:pt x="372" y="81"/>
                </a:lnTo>
                <a:lnTo>
                  <a:pt x="370" y="77"/>
                </a:lnTo>
                <a:lnTo>
                  <a:pt x="367" y="72"/>
                </a:lnTo>
                <a:lnTo>
                  <a:pt x="367" y="74"/>
                </a:lnTo>
                <a:lnTo>
                  <a:pt x="368" y="74"/>
                </a:lnTo>
                <a:lnTo>
                  <a:pt x="365" y="70"/>
                </a:lnTo>
                <a:lnTo>
                  <a:pt x="363" y="69"/>
                </a:lnTo>
                <a:lnTo>
                  <a:pt x="360" y="60"/>
                </a:lnTo>
                <a:lnTo>
                  <a:pt x="356" y="58"/>
                </a:lnTo>
                <a:lnTo>
                  <a:pt x="353" y="53"/>
                </a:lnTo>
                <a:lnTo>
                  <a:pt x="351" y="51"/>
                </a:lnTo>
                <a:lnTo>
                  <a:pt x="348" y="45"/>
                </a:lnTo>
                <a:lnTo>
                  <a:pt x="346" y="43"/>
                </a:lnTo>
                <a:lnTo>
                  <a:pt x="343" y="34"/>
                </a:lnTo>
                <a:lnTo>
                  <a:pt x="339" y="32"/>
                </a:lnTo>
                <a:lnTo>
                  <a:pt x="337" y="31"/>
                </a:lnTo>
                <a:lnTo>
                  <a:pt x="336" y="29"/>
                </a:lnTo>
                <a:lnTo>
                  <a:pt x="334" y="26"/>
                </a:lnTo>
                <a:lnTo>
                  <a:pt x="332" y="24"/>
                </a:lnTo>
                <a:lnTo>
                  <a:pt x="331" y="20"/>
                </a:lnTo>
                <a:lnTo>
                  <a:pt x="317" y="5"/>
                </a:lnTo>
                <a:lnTo>
                  <a:pt x="315" y="5"/>
                </a:lnTo>
                <a:lnTo>
                  <a:pt x="312" y="1"/>
                </a:lnTo>
                <a:lnTo>
                  <a:pt x="308" y="1"/>
                </a:lnTo>
                <a:lnTo>
                  <a:pt x="300" y="0"/>
                </a:lnTo>
                <a:lnTo>
                  <a:pt x="296" y="8"/>
                </a:lnTo>
                <a:lnTo>
                  <a:pt x="303" y="1"/>
                </a:lnTo>
                <a:lnTo>
                  <a:pt x="308" y="3"/>
                </a:lnTo>
                <a:lnTo>
                  <a:pt x="301" y="0"/>
                </a:lnTo>
                <a:lnTo>
                  <a:pt x="296" y="1"/>
                </a:lnTo>
                <a:lnTo>
                  <a:pt x="294" y="1"/>
                </a:lnTo>
                <a:lnTo>
                  <a:pt x="289" y="5"/>
                </a:lnTo>
                <a:lnTo>
                  <a:pt x="288" y="5"/>
                </a:lnTo>
                <a:lnTo>
                  <a:pt x="286" y="5"/>
                </a:lnTo>
                <a:lnTo>
                  <a:pt x="277" y="15"/>
                </a:lnTo>
                <a:lnTo>
                  <a:pt x="275" y="19"/>
                </a:lnTo>
                <a:lnTo>
                  <a:pt x="269" y="26"/>
                </a:lnTo>
                <a:lnTo>
                  <a:pt x="267" y="29"/>
                </a:lnTo>
                <a:lnTo>
                  <a:pt x="265" y="31"/>
                </a:lnTo>
                <a:lnTo>
                  <a:pt x="263" y="34"/>
                </a:lnTo>
                <a:lnTo>
                  <a:pt x="262" y="36"/>
                </a:lnTo>
                <a:lnTo>
                  <a:pt x="260" y="39"/>
                </a:lnTo>
                <a:lnTo>
                  <a:pt x="255" y="45"/>
                </a:lnTo>
                <a:lnTo>
                  <a:pt x="251" y="51"/>
                </a:lnTo>
                <a:lnTo>
                  <a:pt x="250" y="53"/>
                </a:lnTo>
                <a:lnTo>
                  <a:pt x="246" y="60"/>
                </a:lnTo>
                <a:lnTo>
                  <a:pt x="244" y="62"/>
                </a:lnTo>
                <a:lnTo>
                  <a:pt x="241" y="69"/>
                </a:lnTo>
                <a:lnTo>
                  <a:pt x="238" y="70"/>
                </a:lnTo>
                <a:lnTo>
                  <a:pt x="238" y="77"/>
                </a:lnTo>
                <a:lnTo>
                  <a:pt x="239" y="74"/>
                </a:lnTo>
                <a:lnTo>
                  <a:pt x="239" y="72"/>
                </a:lnTo>
                <a:lnTo>
                  <a:pt x="241" y="70"/>
                </a:lnTo>
                <a:lnTo>
                  <a:pt x="238" y="74"/>
                </a:lnTo>
                <a:lnTo>
                  <a:pt x="234" y="77"/>
                </a:lnTo>
                <a:lnTo>
                  <a:pt x="232" y="81"/>
                </a:lnTo>
                <a:lnTo>
                  <a:pt x="226" y="88"/>
                </a:lnTo>
                <a:lnTo>
                  <a:pt x="224" y="91"/>
                </a:lnTo>
                <a:lnTo>
                  <a:pt x="222" y="93"/>
                </a:lnTo>
                <a:lnTo>
                  <a:pt x="220" y="96"/>
                </a:lnTo>
                <a:lnTo>
                  <a:pt x="219" y="98"/>
                </a:lnTo>
                <a:lnTo>
                  <a:pt x="217" y="101"/>
                </a:lnTo>
                <a:lnTo>
                  <a:pt x="215" y="103"/>
                </a:lnTo>
                <a:lnTo>
                  <a:pt x="213" y="107"/>
                </a:lnTo>
                <a:lnTo>
                  <a:pt x="212" y="108"/>
                </a:lnTo>
                <a:lnTo>
                  <a:pt x="210" y="112"/>
                </a:lnTo>
                <a:lnTo>
                  <a:pt x="208" y="113"/>
                </a:lnTo>
                <a:lnTo>
                  <a:pt x="207" y="117"/>
                </a:lnTo>
                <a:lnTo>
                  <a:pt x="203" y="120"/>
                </a:lnTo>
                <a:lnTo>
                  <a:pt x="201" y="124"/>
                </a:lnTo>
                <a:lnTo>
                  <a:pt x="198" y="127"/>
                </a:lnTo>
                <a:lnTo>
                  <a:pt x="195" y="129"/>
                </a:lnTo>
                <a:lnTo>
                  <a:pt x="188" y="134"/>
                </a:lnTo>
                <a:lnTo>
                  <a:pt x="186" y="134"/>
                </a:lnTo>
                <a:lnTo>
                  <a:pt x="184" y="136"/>
                </a:lnTo>
                <a:lnTo>
                  <a:pt x="182" y="136"/>
                </a:lnTo>
                <a:lnTo>
                  <a:pt x="179" y="139"/>
                </a:lnTo>
                <a:lnTo>
                  <a:pt x="182" y="138"/>
                </a:lnTo>
                <a:lnTo>
                  <a:pt x="186" y="138"/>
                </a:lnTo>
                <a:lnTo>
                  <a:pt x="189" y="139"/>
                </a:lnTo>
                <a:lnTo>
                  <a:pt x="186" y="136"/>
                </a:lnTo>
                <a:lnTo>
                  <a:pt x="184" y="136"/>
                </a:lnTo>
                <a:lnTo>
                  <a:pt x="182" y="134"/>
                </a:lnTo>
                <a:lnTo>
                  <a:pt x="179" y="134"/>
                </a:lnTo>
                <a:lnTo>
                  <a:pt x="177" y="134"/>
                </a:lnTo>
                <a:lnTo>
                  <a:pt x="167" y="124"/>
                </a:lnTo>
                <a:lnTo>
                  <a:pt x="165" y="119"/>
                </a:lnTo>
                <a:lnTo>
                  <a:pt x="160" y="117"/>
                </a:lnTo>
                <a:lnTo>
                  <a:pt x="158" y="113"/>
                </a:lnTo>
                <a:lnTo>
                  <a:pt x="157" y="112"/>
                </a:lnTo>
                <a:lnTo>
                  <a:pt x="155" y="108"/>
                </a:lnTo>
                <a:lnTo>
                  <a:pt x="153" y="107"/>
                </a:lnTo>
                <a:lnTo>
                  <a:pt x="151" y="101"/>
                </a:lnTo>
                <a:lnTo>
                  <a:pt x="148" y="100"/>
                </a:lnTo>
                <a:lnTo>
                  <a:pt x="146" y="98"/>
                </a:lnTo>
                <a:lnTo>
                  <a:pt x="145" y="96"/>
                </a:lnTo>
                <a:lnTo>
                  <a:pt x="143" y="93"/>
                </a:lnTo>
                <a:lnTo>
                  <a:pt x="141" y="91"/>
                </a:lnTo>
                <a:lnTo>
                  <a:pt x="139" y="88"/>
                </a:lnTo>
                <a:lnTo>
                  <a:pt x="138" y="86"/>
                </a:lnTo>
                <a:lnTo>
                  <a:pt x="136" y="82"/>
                </a:lnTo>
                <a:lnTo>
                  <a:pt x="134" y="81"/>
                </a:lnTo>
                <a:lnTo>
                  <a:pt x="133" y="77"/>
                </a:lnTo>
                <a:lnTo>
                  <a:pt x="133" y="76"/>
                </a:lnTo>
                <a:lnTo>
                  <a:pt x="133" y="77"/>
                </a:lnTo>
                <a:lnTo>
                  <a:pt x="131" y="74"/>
                </a:lnTo>
                <a:lnTo>
                  <a:pt x="131" y="72"/>
                </a:lnTo>
                <a:lnTo>
                  <a:pt x="126" y="69"/>
                </a:lnTo>
                <a:lnTo>
                  <a:pt x="122" y="60"/>
                </a:lnTo>
                <a:lnTo>
                  <a:pt x="119" y="58"/>
                </a:lnTo>
                <a:lnTo>
                  <a:pt x="115" y="53"/>
                </a:lnTo>
                <a:lnTo>
                  <a:pt x="114" y="51"/>
                </a:lnTo>
                <a:lnTo>
                  <a:pt x="110" y="45"/>
                </a:lnTo>
                <a:lnTo>
                  <a:pt x="108" y="43"/>
                </a:lnTo>
                <a:lnTo>
                  <a:pt x="105" y="36"/>
                </a:lnTo>
                <a:lnTo>
                  <a:pt x="103" y="34"/>
                </a:lnTo>
                <a:lnTo>
                  <a:pt x="102" y="31"/>
                </a:lnTo>
                <a:lnTo>
                  <a:pt x="100" y="29"/>
                </a:lnTo>
                <a:lnTo>
                  <a:pt x="98" y="26"/>
                </a:lnTo>
                <a:lnTo>
                  <a:pt x="96" y="24"/>
                </a:lnTo>
                <a:lnTo>
                  <a:pt x="95" y="20"/>
                </a:lnTo>
                <a:lnTo>
                  <a:pt x="93" y="19"/>
                </a:lnTo>
                <a:lnTo>
                  <a:pt x="91" y="15"/>
                </a:lnTo>
                <a:lnTo>
                  <a:pt x="86" y="10"/>
                </a:lnTo>
                <a:lnTo>
                  <a:pt x="83" y="8"/>
                </a:lnTo>
                <a:lnTo>
                  <a:pt x="81" y="5"/>
                </a:lnTo>
                <a:lnTo>
                  <a:pt x="79" y="5"/>
                </a:lnTo>
                <a:lnTo>
                  <a:pt x="76" y="1"/>
                </a:lnTo>
                <a:lnTo>
                  <a:pt x="72" y="1"/>
                </a:lnTo>
                <a:lnTo>
                  <a:pt x="67" y="0"/>
                </a:lnTo>
                <a:lnTo>
                  <a:pt x="60" y="3"/>
                </a:lnTo>
                <a:lnTo>
                  <a:pt x="65" y="1"/>
                </a:lnTo>
                <a:lnTo>
                  <a:pt x="67" y="1"/>
                </a:lnTo>
                <a:lnTo>
                  <a:pt x="70" y="3"/>
                </a:lnTo>
                <a:lnTo>
                  <a:pt x="67" y="0"/>
                </a:lnTo>
                <a:lnTo>
                  <a:pt x="57" y="0"/>
                </a:lnTo>
                <a:lnTo>
                  <a:pt x="55" y="1"/>
                </a:lnTo>
                <a:lnTo>
                  <a:pt x="50" y="1"/>
                </a:lnTo>
                <a:lnTo>
                  <a:pt x="48" y="3"/>
                </a:lnTo>
                <a:lnTo>
                  <a:pt x="46" y="3"/>
                </a:lnTo>
                <a:lnTo>
                  <a:pt x="43" y="7"/>
                </a:lnTo>
                <a:lnTo>
                  <a:pt x="41" y="7"/>
                </a:lnTo>
                <a:lnTo>
                  <a:pt x="27" y="22"/>
                </a:lnTo>
                <a:lnTo>
                  <a:pt x="26" y="26"/>
                </a:lnTo>
                <a:lnTo>
                  <a:pt x="24" y="27"/>
                </a:lnTo>
                <a:lnTo>
                  <a:pt x="22" y="31"/>
                </a:lnTo>
                <a:lnTo>
                  <a:pt x="17" y="36"/>
                </a:lnTo>
                <a:lnTo>
                  <a:pt x="3" y="60"/>
                </a:lnTo>
                <a:lnTo>
                  <a:pt x="2" y="65"/>
                </a:lnTo>
                <a:lnTo>
                  <a:pt x="0" y="70"/>
                </a:lnTo>
                <a:lnTo>
                  <a:pt x="0" y="77"/>
                </a:lnTo>
                <a:lnTo>
                  <a:pt x="0" y="76"/>
                </a:lnTo>
                <a:lnTo>
                  <a:pt x="14" y="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1" name="Rectangle 28"/>
          <p:cNvSpPr>
            <a:spLocks noChangeArrowheads="1"/>
          </p:cNvSpPr>
          <p:nvPr/>
        </p:nvSpPr>
        <p:spPr bwMode="auto">
          <a:xfrm>
            <a:off x="3233298" y="5253037"/>
            <a:ext cx="214313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2" name="Freeform 29"/>
          <p:cNvSpPr>
            <a:spLocks/>
          </p:cNvSpPr>
          <p:nvPr/>
        </p:nvSpPr>
        <p:spPr bwMode="auto">
          <a:xfrm>
            <a:off x="3380936" y="5245100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3" name="Freeform 30"/>
          <p:cNvSpPr>
            <a:spLocks/>
          </p:cNvSpPr>
          <p:nvPr/>
        </p:nvSpPr>
        <p:spPr bwMode="auto">
          <a:xfrm>
            <a:off x="3301561" y="5210175"/>
            <a:ext cx="184150" cy="109537"/>
          </a:xfrm>
          <a:custGeom>
            <a:avLst/>
            <a:gdLst>
              <a:gd name="T0" fmla="*/ 54 w 116"/>
              <a:gd name="T1" fmla="*/ 17 h 69"/>
              <a:gd name="T2" fmla="*/ 49 w 116"/>
              <a:gd name="T3" fmla="*/ 29 h 69"/>
              <a:gd name="T4" fmla="*/ 90 w 116"/>
              <a:gd name="T5" fmla="*/ 41 h 69"/>
              <a:gd name="T6" fmla="*/ 90 w 116"/>
              <a:gd name="T7" fmla="*/ 27 h 69"/>
              <a:gd name="T8" fmla="*/ 49 w 116"/>
              <a:gd name="T9" fmla="*/ 39 h 69"/>
              <a:gd name="T10" fmla="*/ 54 w 116"/>
              <a:gd name="T11" fmla="*/ 51 h 69"/>
              <a:gd name="T12" fmla="*/ 83 w 116"/>
              <a:gd name="T13" fmla="*/ 34 h 69"/>
              <a:gd name="T14" fmla="*/ 54 w 116"/>
              <a:gd name="T15" fmla="*/ 17 h 69"/>
              <a:gd name="T16" fmla="*/ 0 w 116"/>
              <a:gd name="T17" fmla="*/ 0 h 69"/>
              <a:gd name="T18" fmla="*/ 68 w 116"/>
              <a:gd name="T19" fmla="*/ 39 h 69"/>
              <a:gd name="T20" fmla="*/ 68 w 116"/>
              <a:gd name="T21" fmla="*/ 29 h 69"/>
              <a:gd name="T22" fmla="*/ 0 w 116"/>
              <a:gd name="T23" fmla="*/ 69 h 69"/>
              <a:gd name="T24" fmla="*/ 116 w 116"/>
              <a:gd name="T25" fmla="*/ 34 h 69"/>
              <a:gd name="T26" fmla="*/ 0 w 116"/>
              <a:gd name="T27" fmla="*/ 0 h 69"/>
              <a:gd name="T28" fmla="*/ 54 w 116"/>
              <a:gd name="T29" fmla="*/ 1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6" h="69">
                <a:moveTo>
                  <a:pt x="54" y="17"/>
                </a:moveTo>
                <a:lnTo>
                  <a:pt x="49" y="29"/>
                </a:lnTo>
                <a:lnTo>
                  <a:pt x="90" y="41"/>
                </a:lnTo>
                <a:lnTo>
                  <a:pt x="90" y="27"/>
                </a:lnTo>
                <a:lnTo>
                  <a:pt x="49" y="39"/>
                </a:lnTo>
                <a:lnTo>
                  <a:pt x="54" y="51"/>
                </a:lnTo>
                <a:lnTo>
                  <a:pt x="83" y="34"/>
                </a:lnTo>
                <a:lnTo>
                  <a:pt x="54" y="17"/>
                </a:lnTo>
                <a:lnTo>
                  <a:pt x="0" y="0"/>
                </a:lnTo>
                <a:lnTo>
                  <a:pt x="68" y="39"/>
                </a:lnTo>
                <a:lnTo>
                  <a:pt x="68" y="29"/>
                </a:lnTo>
                <a:lnTo>
                  <a:pt x="0" y="69"/>
                </a:lnTo>
                <a:lnTo>
                  <a:pt x="116" y="34"/>
                </a:lnTo>
                <a:lnTo>
                  <a:pt x="0" y="0"/>
                </a:lnTo>
                <a:lnTo>
                  <a:pt x="54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" name="Rectangle 31"/>
          <p:cNvSpPr>
            <a:spLocks noChangeArrowheads="1"/>
          </p:cNvSpPr>
          <p:nvPr/>
        </p:nvSpPr>
        <p:spPr bwMode="auto">
          <a:xfrm>
            <a:off x="2339536" y="5253037"/>
            <a:ext cx="14287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5" name="Oval 51"/>
          <p:cNvSpPr>
            <a:spLocks noChangeArrowheads="1"/>
          </p:cNvSpPr>
          <p:nvPr/>
        </p:nvSpPr>
        <p:spPr bwMode="auto">
          <a:xfrm>
            <a:off x="3663511" y="4854575"/>
            <a:ext cx="131762" cy="1666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6" name="Oval 52"/>
          <p:cNvSpPr>
            <a:spLocks noChangeArrowheads="1"/>
          </p:cNvSpPr>
          <p:nvPr/>
        </p:nvSpPr>
        <p:spPr bwMode="auto">
          <a:xfrm>
            <a:off x="3857186" y="4854575"/>
            <a:ext cx="131762" cy="1666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7" name="Oval 53"/>
          <p:cNvSpPr>
            <a:spLocks noChangeArrowheads="1"/>
          </p:cNvSpPr>
          <p:nvPr/>
        </p:nvSpPr>
        <p:spPr bwMode="auto">
          <a:xfrm>
            <a:off x="4050861" y="4854575"/>
            <a:ext cx="131762" cy="1666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8" name="Oval 54"/>
          <p:cNvSpPr>
            <a:spLocks noChangeArrowheads="1"/>
          </p:cNvSpPr>
          <p:nvPr/>
        </p:nvSpPr>
        <p:spPr bwMode="auto">
          <a:xfrm>
            <a:off x="4246123" y="4854575"/>
            <a:ext cx="130175" cy="1666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89" name="Oval 55"/>
          <p:cNvSpPr>
            <a:spLocks noChangeArrowheads="1"/>
          </p:cNvSpPr>
          <p:nvPr/>
        </p:nvSpPr>
        <p:spPr bwMode="auto">
          <a:xfrm>
            <a:off x="4633473" y="4854575"/>
            <a:ext cx="131763" cy="1666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0" name="Oval 56"/>
          <p:cNvSpPr>
            <a:spLocks noChangeArrowheads="1"/>
          </p:cNvSpPr>
          <p:nvPr/>
        </p:nvSpPr>
        <p:spPr bwMode="auto">
          <a:xfrm>
            <a:off x="5019236" y="4854575"/>
            <a:ext cx="134937" cy="166687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1" name="Oval 57"/>
          <p:cNvSpPr>
            <a:spLocks noChangeArrowheads="1"/>
          </p:cNvSpPr>
          <p:nvPr/>
        </p:nvSpPr>
        <p:spPr bwMode="auto">
          <a:xfrm>
            <a:off x="4406461" y="5502275"/>
            <a:ext cx="131762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2" name="Oval 58"/>
          <p:cNvSpPr>
            <a:spLocks noChangeArrowheads="1"/>
          </p:cNvSpPr>
          <p:nvPr/>
        </p:nvSpPr>
        <p:spPr bwMode="auto">
          <a:xfrm>
            <a:off x="4795398" y="5502275"/>
            <a:ext cx="131763" cy="1635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3" name="Rectangle 59"/>
          <p:cNvSpPr>
            <a:spLocks noChangeArrowheads="1"/>
          </p:cNvSpPr>
          <p:nvPr/>
        </p:nvSpPr>
        <p:spPr bwMode="auto">
          <a:xfrm>
            <a:off x="3717486" y="5018087"/>
            <a:ext cx="22225" cy="514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4" name="Freeform 60"/>
          <p:cNvSpPr>
            <a:spLocks/>
          </p:cNvSpPr>
          <p:nvPr/>
        </p:nvSpPr>
        <p:spPr bwMode="auto">
          <a:xfrm>
            <a:off x="3706373" y="5441950"/>
            <a:ext cx="44450" cy="90487"/>
          </a:xfrm>
          <a:custGeom>
            <a:avLst/>
            <a:gdLst>
              <a:gd name="T0" fmla="*/ 28 w 28"/>
              <a:gd name="T1" fmla="*/ 0 h 57"/>
              <a:gd name="T2" fmla="*/ 14 w 28"/>
              <a:gd name="T3" fmla="*/ 57 h 57"/>
              <a:gd name="T4" fmla="*/ 0 w 28"/>
              <a:gd name="T5" fmla="*/ 0 h 57"/>
              <a:gd name="T6" fmla="*/ 14 w 28"/>
              <a:gd name="T7" fmla="*/ 30 h 57"/>
              <a:gd name="T8" fmla="*/ 28 w 2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7">
                <a:moveTo>
                  <a:pt x="28" y="0"/>
                </a:moveTo>
                <a:lnTo>
                  <a:pt x="14" y="57"/>
                </a:lnTo>
                <a:lnTo>
                  <a:pt x="0" y="0"/>
                </a:lnTo>
                <a:lnTo>
                  <a:pt x="14" y="30"/>
                </a:lnTo>
                <a:lnTo>
                  <a:pt x="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5" name="Freeform 61"/>
          <p:cNvSpPr>
            <a:spLocks/>
          </p:cNvSpPr>
          <p:nvPr/>
        </p:nvSpPr>
        <p:spPr bwMode="auto">
          <a:xfrm>
            <a:off x="3671448" y="5341937"/>
            <a:ext cx="114300" cy="236538"/>
          </a:xfrm>
          <a:custGeom>
            <a:avLst/>
            <a:gdLst>
              <a:gd name="T0" fmla="*/ 57 w 72"/>
              <a:gd name="T1" fmla="*/ 67 h 149"/>
              <a:gd name="T2" fmla="*/ 43 w 72"/>
              <a:gd name="T3" fmla="*/ 62 h 149"/>
              <a:gd name="T4" fmla="*/ 29 w 72"/>
              <a:gd name="T5" fmla="*/ 118 h 149"/>
              <a:gd name="T6" fmla="*/ 43 w 72"/>
              <a:gd name="T7" fmla="*/ 118 h 149"/>
              <a:gd name="T8" fmla="*/ 29 w 72"/>
              <a:gd name="T9" fmla="*/ 62 h 149"/>
              <a:gd name="T10" fmla="*/ 16 w 72"/>
              <a:gd name="T11" fmla="*/ 67 h 149"/>
              <a:gd name="T12" fmla="*/ 36 w 72"/>
              <a:gd name="T13" fmla="*/ 108 h 149"/>
              <a:gd name="T14" fmla="*/ 57 w 72"/>
              <a:gd name="T15" fmla="*/ 67 h 149"/>
              <a:gd name="T16" fmla="*/ 72 w 72"/>
              <a:gd name="T17" fmla="*/ 0 h 149"/>
              <a:gd name="T18" fmla="*/ 29 w 72"/>
              <a:gd name="T19" fmla="*/ 89 h 149"/>
              <a:gd name="T20" fmla="*/ 43 w 72"/>
              <a:gd name="T21" fmla="*/ 89 h 149"/>
              <a:gd name="T22" fmla="*/ 0 w 72"/>
              <a:gd name="T23" fmla="*/ 0 h 149"/>
              <a:gd name="T24" fmla="*/ 36 w 72"/>
              <a:gd name="T25" fmla="*/ 149 h 149"/>
              <a:gd name="T26" fmla="*/ 72 w 72"/>
              <a:gd name="T27" fmla="*/ 0 h 149"/>
              <a:gd name="T28" fmla="*/ 57 w 72"/>
              <a:gd name="T29" fmla="*/ 6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149">
                <a:moveTo>
                  <a:pt x="57" y="67"/>
                </a:moveTo>
                <a:lnTo>
                  <a:pt x="43" y="62"/>
                </a:lnTo>
                <a:lnTo>
                  <a:pt x="29" y="118"/>
                </a:lnTo>
                <a:lnTo>
                  <a:pt x="43" y="118"/>
                </a:lnTo>
                <a:lnTo>
                  <a:pt x="29" y="62"/>
                </a:lnTo>
                <a:lnTo>
                  <a:pt x="16" y="67"/>
                </a:lnTo>
                <a:lnTo>
                  <a:pt x="36" y="108"/>
                </a:lnTo>
                <a:lnTo>
                  <a:pt x="57" y="67"/>
                </a:lnTo>
                <a:lnTo>
                  <a:pt x="72" y="0"/>
                </a:lnTo>
                <a:lnTo>
                  <a:pt x="29" y="89"/>
                </a:lnTo>
                <a:lnTo>
                  <a:pt x="43" y="89"/>
                </a:lnTo>
                <a:lnTo>
                  <a:pt x="0" y="0"/>
                </a:lnTo>
                <a:lnTo>
                  <a:pt x="36" y="149"/>
                </a:lnTo>
                <a:lnTo>
                  <a:pt x="72" y="0"/>
                </a:lnTo>
                <a:lnTo>
                  <a:pt x="57" y="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6" name="Rectangle 64"/>
          <p:cNvSpPr>
            <a:spLocks noChangeArrowheads="1"/>
          </p:cNvSpPr>
          <p:nvPr/>
        </p:nvSpPr>
        <p:spPr bwMode="auto">
          <a:xfrm>
            <a:off x="6259073" y="4435475"/>
            <a:ext cx="792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~1550 nm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197" name="Rectangle 66"/>
          <p:cNvSpPr>
            <a:spLocks noChangeArrowheads="1"/>
          </p:cNvSpPr>
          <p:nvPr/>
        </p:nvSpPr>
        <p:spPr bwMode="auto">
          <a:xfrm>
            <a:off x="2501461" y="5422900"/>
            <a:ext cx="6207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Signal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198" name="Freeform 70"/>
          <p:cNvSpPr>
            <a:spLocks/>
          </p:cNvSpPr>
          <p:nvPr/>
        </p:nvSpPr>
        <p:spPr bwMode="auto">
          <a:xfrm>
            <a:off x="6055873" y="5078412"/>
            <a:ext cx="773113" cy="241300"/>
          </a:xfrm>
          <a:custGeom>
            <a:avLst/>
            <a:gdLst>
              <a:gd name="T0" fmla="*/ 34 w 487"/>
              <a:gd name="T1" fmla="*/ 35 h 152"/>
              <a:gd name="T2" fmla="*/ 53 w 487"/>
              <a:gd name="T3" fmla="*/ 17 h 152"/>
              <a:gd name="T4" fmla="*/ 65 w 487"/>
              <a:gd name="T5" fmla="*/ 16 h 152"/>
              <a:gd name="T6" fmla="*/ 84 w 487"/>
              <a:gd name="T7" fmla="*/ 28 h 152"/>
              <a:gd name="T8" fmla="*/ 96 w 487"/>
              <a:gd name="T9" fmla="*/ 45 h 152"/>
              <a:gd name="T10" fmla="*/ 112 w 487"/>
              <a:gd name="T11" fmla="*/ 69 h 152"/>
              <a:gd name="T12" fmla="*/ 119 w 487"/>
              <a:gd name="T13" fmla="*/ 81 h 152"/>
              <a:gd name="T14" fmla="*/ 134 w 487"/>
              <a:gd name="T15" fmla="*/ 102 h 152"/>
              <a:gd name="T16" fmla="*/ 148 w 487"/>
              <a:gd name="T17" fmla="*/ 121 h 152"/>
              <a:gd name="T18" fmla="*/ 176 w 487"/>
              <a:gd name="T19" fmla="*/ 148 h 152"/>
              <a:gd name="T20" fmla="*/ 193 w 487"/>
              <a:gd name="T21" fmla="*/ 148 h 152"/>
              <a:gd name="T22" fmla="*/ 215 w 487"/>
              <a:gd name="T23" fmla="*/ 126 h 152"/>
              <a:gd name="T24" fmla="*/ 227 w 487"/>
              <a:gd name="T25" fmla="*/ 107 h 152"/>
              <a:gd name="T26" fmla="*/ 243 w 487"/>
              <a:gd name="T27" fmla="*/ 85 h 152"/>
              <a:gd name="T28" fmla="*/ 255 w 487"/>
              <a:gd name="T29" fmla="*/ 67 h 152"/>
              <a:gd name="T30" fmla="*/ 267 w 487"/>
              <a:gd name="T31" fmla="*/ 48 h 152"/>
              <a:gd name="T32" fmla="*/ 300 w 487"/>
              <a:gd name="T33" fmla="*/ 17 h 152"/>
              <a:gd name="T34" fmla="*/ 320 w 487"/>
              <a:gd name="T35" fmla="*/ 28 h 152"/>
              <a:gd name="T36" fmla="*/ 339 w 487"/>
              <a:gd name="T37" fmla="*/ 54 h 152"/>
              <a:gd name="T38" fmla="*/ 355 w 487"/>
              <a:gd name="T39" fmla="*/ 79 h 152"/>
              <a:gd name="T40" fmla="*/ 367 w 487"/>
              <a:gd name="T41" fmla="*/ 93 h 152"/>
              <a:gd name="T42" fmla="*/ 382 w 487"/>
              <a:gd name="T43" fmla="*/ 116 h 152"/>
              <a:gd name="T44" fmla="*/ 394 w 487"/>
              <a:gd name="T45" fmla="*/ 133 h 152"/>
              <a:gd name="T46" fmla="*/ 422 w 487"/>
              <a:gd name="T47" fmla="*/ 152 h 152"/>
              <a:gd name="T48" fmla="*/ 441 w 487"/>
              <a:gd name="T49" fmla="*/ 145 h 152"/>
              <a:gd name="T50" fmla="*/ 462 w 487"/>
              <a:gd name="T51" fmla="*/ 124 h 152"/>
              <a:gd name="T52" fmla="*/ 479 w 487"/>
              <a:gd name="T53" fmla="*/ 93 h 152"/>
              <a:gd name="T54" fmla="*/ 465 w 487"/>
              <a:gd name="T55" fmla="*/ 91 h 152"/>
              <a:gd name="T56" fmla="*/ 448 w 487"/>
              <a:gd name="T57" fmla="*/ 116 h 152"/>
              <a:gd name="T58" fmla="*/ 434 w 487"/>
              <a:gd name="T59" fmla="*/ 131 h 152"/>
              <a:gd name="T60" fmla="*/ 417 w 487"/>
              <a:gd name="T61" fmla="*/ 140 h 152"/>
              <a:gd name="T62" fmla="*/ 415 w 487"/>
              <a:gd name="T63" fmla="*/ 134 h 152"/>
              <a:gd name="T64" fmla="*/ 396 w 487"/>
              <a:gd name="T65" fmla="*/ 114 h 152"/>
              <a:gd name="T66" fmla="*/ 381 w 487"/>
              <a:gd name="T67" fmla="*/ 91 h 152"/>
              <a:gd name="T68" fmla="*/ 367 w 487"/>
              <a:gd name="T69" fmla="*/ 71 h 152"/>
              <a:gd name="T70" fmla="*/ 356 w 487"/>
              <a:gd name="T71" fmla="*/ 57 h 152"/>
              <a:gd name="T72" fmla="*/ 338 w 487"/>
              <a:gd name="T73" fmla="*/ 31 h 152"/>
              <a:gd name="T74" fmla="*/ 313 w 487"/>
              <a:gd name="T75" fmla="*/ 4 h 152"/>
              <a:gd name="T76" fmla="*/ 289 w 487"/>
              <a:gd name="T77" fmla="*/ 4 h 152"/>
              <a:gd name="T78" fmla="*/ 255 w 487"/>
              <a:gd name="T79" fmla="*/ 45 h 152"/>
              <a:gd name="T80" fmla="*/ 243 w 487"/>
              <a:gd name="T81" fmla="*/ 64 h 152"/>
              <a:gd name="T82" fmla="*/ 241 w 487"/>
              <a:gd name="T83" fmla="*/ 69 h 152"/>
              <a:gd name="T84" fmla="*/ 224 w 487"/>
              <a:gd name="T85" fmla="*/ 88 h 152"/>
              <a:gd name="T86" fmla="*/ 210 w 487"/>
              <a:gd name="T87" fmla="*/ 110 h 152"/>
              <a:gd name="T88" fmla="*/ 198 w 487"/>
              <a:gd name="T89" fmla="*/ 128 h 152"/>
              <a:gd name="T90" fmla="*/ 179 w 487"/>
              <a:gd name="T91" fmla="*/ 140 h 152"/>
              <a:gd name="T92" fmla="*/ 182 w 487"/>
              <a:gd name="T93" fmla="*/ 134 h 152"/>
              <a:gd name="T94" fmla="*/ 162 w 487"/>
              <a:gd name="T95" fmla="*/ 117 h 152"/>
              <a:gd name="T96" fmla="*/ 148 w 487"/>
              <a:gd name="T97" fmla="*/ 98 h 152"/>
              <a:gd name="T98" fmla="*/ 136 w 487"/>
              <a:gd name="T99" fmla="*/ 81 h 152"/>
              <a:gd name="T100" fmla="*/ 127 w 487"/>
              <a:gd name="T101" fmla="*/ 69 h 152"/>
              <a:gd name="T102" fmla="*/ 114 w 487"/>
              <a:gd name="T103" fmla="*/ 50 h 152"/>
              <a:gd name="T104" fmla="*/ 102 w 487"/>
              <a:gd name="T105" fmla="*/ 31 h 152"/>
              <a:gd name="T106" fmla="*/ 77 w 487"/>
              <a:gd name="T107" fmla="*/ 4 h 152"/>
              <a:gd name="T108" fmla="*/ 58 w 487"/>
              <a:gd name="T109" fmla="*/ 0 h 152"/>
              <a:gd name="T110" fmla="*/ 41 w 487"/>
              <a:gd name="T111" fmla="*/ 7 h 152"/>
              <a:gd name="T112" fmla="*/ 24 w 487"/>
              <a:gd name="T113" fmla="*/ 28 h 152"/>
              <a:gd name="T114" fmla="*/ 0 w 487"/>
              <a:gd name="T115" fmla="*/ 7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152">
                <a:moveTo>
                  <a:pt x="14" y="78"/>
                </a:moveTo>
                <a:lnTo>
                  <a:pt x="14" y="72"/>
                </a:lnTo>
                <a:lnTo>
                  <a:pt x="15" y="71"/>
                </a:lnTo>
                <a:lnTo>
                  <a:pt x="17" y="66"/>
                </a:lnTo>
                <a:lnTo>
                  <a:pt x="27" y="41"/>
                </a:lnTo>
                <a:lnTo>
                  <a:pt x="34" y="35"/>
                </a:lnTo>
                <a:lnTo>
                  <a:pt x="36" y="31"/>
                </a:lnTo>
                <a:lnTo>
                  <a:pt x="40" y="28"/>
                </a:lnTo>
                <a:lnTo>
                  <a:pt x="41" y="24"/>
                </a:lnTo>
                <a:lnTo>
                  <a:pt x="48" y="21"/>
                </a:lnTo>
                <a:lnTo>
                  <a:pt x="50" y="21"/>
                </a:lnTo>
                <a:lnTo>
                  <a:pt x="53" y="17"/>
                </a:lnTo>
                <a:lnTo>
                  <a:pt x="55" y="17"/>
                </a:lnTo>
                <a:lnTo>
                  <a:pt x="57" y="16"/>
                </a:lnTo>
                <a:lnTo>
                  <a:pt x="64" y="16"/>
                </a:lnTo>
                <a:lnTo>
                  <a:pt x="65" y="14"/>
                </a:lnTo>
                <a:lnTo>
                  <a:pt x="60" y="14"/>
                </a:lnTo>
                <a:lnTo>
                  <a:pt x="65" y="16"/>
                </a:lnTo>
                <a:lnTo>
                  <a:pt x="67" y="16"/>
                </a:lnTo>
                <a:lnTo>
                  <a:pt x="69" y="17"/>
                </a:lnTo>
                <a:lnTo>
                  <a:pt x="71" y="17"/>
                </a:lnTo>
                <a:lnTo>
                  <a:pt x="76" y="21"/>
                </a:lnTo>
                <a:lnTo>
                  <a:pt x="79" y="23"/>
                </a:lnTo>
                <a:lnTo>
                  <a:pt x="84" y="28"/>
                </a:lnTo>
                <a:lnTo>
                  <a:pt x="86" y="31"/>
                </a:lnTo>
                <a:lnTo>
                  <a:pt x="89" y="35"/>
                </a:lnTo>
                <a:lnTo>
                  <a:pt x="91" y="38"/>
                </a:lnTo>
                <a:lnTo>
                  <a:pt x="93" y="40"/>
                </a:lnTo>
                <a:lnTo>
                  <a:pt x="95" y="43"/>
                </a:lnTo>
                <a:lnTo>
                  <a:pt x="96" y="45"/>
                </a:lnTo>
                <a:lnTo>
                  <a:pt x="100" y="52"/>
                </a:lnTo>
                <a:lnTo>
                  <a:pt x="102" y="54"/>
                </a:lnTo>
                <a:lnTo>
                  <a:pt x="103" y="57"/>
                </a:lnTo>
                <a:lnTo>
                  <a:pt x="105" y="59"/>
                </a:lnTo>
                <a:lnTo>
                  <a:pt x="108" y="67"/>
                </a:lnTo>
                <a:lnTo>
                  <a:pt x="112" y="69"/>
                </a:lnTo>
                <a:lnTo>
                  <a:pt x="115" y="72"/>
                </a:lnTo>
                <a:lnTo>
                  <a:pt x="117" y="76"/>
                </a:lnTo>
                <a:lnTo>
                  <a:pt x="120" y="81"/>
                </a:lnTo>
                <a:lnTo>
                  <a:pt x="120" y="79"/>
                </a:lnTo>
                <a:lnTo>
                  <a:pt x="119" y="76"/>
                </a:lnTo>
                <a:lnTo>
                  <a:pt x="119" y="81"/>
                </a:lnTo>
                <a:lnTo>
                  <a:pt x="124" y="85"/>
                </a:lnTo>
                <a:lnTo>
                  <a:pt x="126" y="88"/>
                </a:lnTo>
                <a:lnTo>
                  <a:pt x="127" y="90"/>
                </a:lnTo>
                <a:lnTo>
                  <a:pt x="129" y="93"/>
                </a:lnTo>
                <a:lnTo>
                  <a:pt x="131" y="95"/>
                </a:lnTo>
                <a:lnTo>
                  <a:pt x="134" y="102"/>
                </a:lnTo>
                <a:lnTo>
                  <a:pt x="136" y="103"/>
                </a:lnTo>
                <a:lnTo>
                  <a:pt x="138" y="109"/>
                </a:lnTo>
                <a:lnTo>
                  <a:pt x="141" y="110"/>
                </a:lnTo>
                <a:lnTo>
                  <a:pt x="145" y="116"/>
                </a:lnTo>
                <a:lnTo>
                  <a:pt x="146" y="117"/>
                </a:lnTo>
                <a:lnTo>
                  <a:pt x="148" y="121"/>
                </a:lnTo>
                <a:lnTo>
                  <a:pt x="150" y="122"/>
                </a:lnTo>
                <a:lnTo>
                  <a:pt x="151" y="128"/>
                </a:lnTo>
                <a:lnTo>
                  <a:pt x="157" y="129"/>
                </a:lnTo>
                <a:lnTo>
                  <a:pt x="158" y="133"/>
                </a:lnTo>
                <a:lnTo>
                  <a:pt x="170" y="145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40"/>
                </a:lnTo>
                <a:lnTo>
                  <a:pt x="205" y="138"/>
                </a:lnTo>
                <a:lnTo>
                  <a:pt x="210" y="133"/>
                </a:lnTo>
                <a:lnTo>
                  <a:pt x="212" y="129"/>
                </a:lnTo>
                <a:lnTo>
                  <a:pt x="215" y="126"/>
                </a:lnTo>
                <a:lnTo>
                  <a:pt x="217" y="122"/>
                </a:lnTo>
                <a:lnTo>
                  <a:pt x="219" y="121"/>
                </a:lnTo>
                <a:lnTo>
                  <a:pt x="220" y="117"/>
                </a:lnTo>
                <a:lnTo>
                  <a:pt x="222" y="116"/>
                </a:lnTo>
                <a:lnTo>
                  <a:pt x="226" y="109"/>
                </a:lnTo>
                <a:lnTo>
                  <a:pt x="227" y="107"/>
                </a:lnTo>
                <a:lnTo>
                  <a:pt x="229" y="103"/>
                </a:lnTo>
                <a:lnTo>
                  <a:pt x="231" y="102"/>
                </a:lnTo>
                <a:lnTo>
                  <a:pt x="234" y="95"/>
                </a:lnTo>
                <a:lnTo>
                  <a:pt x="238" y="91"/>
                </a:lnTo>
                <a:lnTo>
                  <a:pt x="241" y="90"/>
                </a:lnTo>
                <a:lnTo>
                  <a:pt x="243" y="85"/>
                </a:lnTo>
                <a:lnTo>
                  <a:pt x="244" y="83"/>
                </a:lnTo>
                <a:lnTo>
                  <a:pt x="248" y="83"/>
                </a:lnTo>
                <a:lnTo>
                  <a:pt x="251" y="76"/>
                </a:lnTo>
                <a:lnTo>
                  <a:pt x="251" y="72"/>
                </a:lnTo>
                <a:lnTo>
                  <a:pt x="253" y="71"/>
                </a:lnTo>
                <a:lnTo>
                  <a:pt x="255" y="67"/>
                </a:lnTo>
                <a:lnTo>
                  <a:pt x="257" y="66"/>
                </a:lnTo>
                <a:lnTo>
                  <a:pt x="260" y="59"/>
                </a:lnTo>
                <a:lnTo>
                  <a:pt x="262" y="57"/>
                </a:lnTo>
                <a:lnTo>
                  <a:pt x="263" y="54"/>
                </a:lnTo>
                <a:lnTo>
                  <a:pt x="265" y="52"/>
                </a:lnTo>
                <a:lnTo>
                  <a:pt x="267" y="48"/>
                </a:lnTo>
                <a:lnTo>
                  <a:pt x="272" y="43"/>
                </a:lnTo>
                <a:lnTo>
                  <a:pt x="274" y="40"/>
                </a:lnTo>
                <a:lnTo>
                  <a:pt x="275" y="38"/>
                </a:lnTo>
                <a:lnTo>
                  <a:pt x="277" y="35"/>
                </a:lnTo>
                <a:lnTo>
                  <a:pt x="296" y="17"/>
                </a:lnTo>
                <a:lnTo>
                  <a:pt x="300" y="17"/>
                </a:lnTo>
                <a:lnTo>
                  <a:pt x="301" y="16"/>
                </a:lnTo>
                <a:lnTo>
                  <a:pt x="303" y="16"/>
                </a:lnTo>
                <a:lnTo>
                  <a:pt x="305" y="17"/>
                </a:lnTo>
                <a:lnTo>
                  <a:pt x="306" y="17"/>
                </a:lnTo>
                <a:lnTo>
                  <a:pt x="317" y="26"/>
                </a:lnTo>
                <a:lnTo>
                  <a:pt x="320" y="28"/>
                </a:lnTo>
                <a:lnTo>
                  <a:pt x="322" y="31"/>
                </a:lnTo>
                <a:lnTo>
                  <a:pt x="325" y="35"/>
                </a:lnTo>
                <a:lnTo>
                  <a:pt x="327" y="38"/>
                </a:lnTo>
                <a:lnTo>
                  <a:pt x="334" y="45"/>
                </a:lnTo>
                <a:lnTo>
                  <a:pt x="338" y="52"/>
                </a:lnTo>
                <a:lnTo>
                  <a:pt x="339" y="54"/>
                </a:lnTo>
                <a:lnTo>
                  <a:pt x="341" y="57"/>
                </a:lnTo>
                <a:lnTo>
                  <a:pt x="343" y="59"/>
                </a:lnTo>
                <a:lnTo>
                  <a:pt x="346" y="67"/>
                </a:lnTo>
                <a:lnTo>
                  <a:pt x="350" y="69"/>
                </a:lnTo>
                <a:lnTo>
                  <a:pt x="353" y="72"/>
                </a:lnTo>
                <a:lnTo>
                  <a:pt x="355" y="79"/>
                </a:lnTo>
                <a:lnTo>
                  <a:pt x="356" y="79"/>
                </a:lnTo>
                <a:lnTo>
                  <a:pt x="356" y="81"/>
                </a:lnTo>
                <a:lnTo>
                  <a:pt x="362" y="85"/>
                </a:lnTo>
                <a:lnTo>
                  <a:pt x="363" y="88"/>
                </a:lnTo>
                <a:lnTo>
                  <a:pt x="365" y="90"/>
                </a:lnTo>
                <a:lnTo>
                  <a:pt x="367" y="93"/>
                </a:lnTo>
                <a:lnTo>
                  <a:pt x="369" y="95"/>
                </a:lnTo>
                <a:lnTo>
                  <a:pt x="370" y="98"/>
                </a:lnTo>
                <a:lnTo>
                  <a:pt x="375" y="103"/>
                </a:lnTo>
                <a:lnTo>
                  <a:pt x="377" y="107"/>
                </a:lnTo>
                <a:lnTo>
                  <a:pt x="379" y="109"/>
                </a:lnTo>
                <a:lnTo>
                  <a:pt x="382" y="116"/>
                </a:lnTo>
                <a:lnTo>
                  <a:pt x="384" y="117"/>
                </a:lnTo>
                <a:lnTo>
                  <a:pt x="386" y="121"/>
                </a:lnTo>
                <a:lnTo>
                  <a:pt x="387" y="122"/>
                </a:lnTo>
                <a:lnTo>
                  <a:pt x="389" y="126"/>
                </a:lnTo>
                <a:lnTo>
                  <a:pt x="393" y="129"/>
                </a:lnTo>
                <a:lnTo>
                  <a:pt x="394" y="133"/>
                </a:lnTo>
                <a:lnTo>
                  <a:pt x="406" y="145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2"/>
                </a:lnTo>
                <a:lnTo>
                  <a:pt x="422" y="152"/>
                </a:lnTo>
                <a:lnTo>
                  <a:pt x="427" y="150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5"/>
                </a:lnTo>
                <a:lnTo>
                  <a:pt x="441" y="145"/>
                </a:lnTo>
                <a:lnTo>
                  <a:pt x="443" y="141"/>
                </a:lnTo>
                <a:lnTo>
                  <a:pt x="446" y="140"/>
                </a:lnTo>
                <a:lnTo>
                  <a:pt x="453" y="133"/>
                </a:lnTo>
                <a:lnTo>
                  <a:pt x="455" y="129"/>
                </a:lnTo>
                <a:lnTo>
                  <a:pt x="458" y="126"/>
                </a:lnTo>
                <a:lnTo>
                  <a:pt x="462" y="124"/>
                </a:lnTo>
                <a:lnTo>
                  <a:pt x="463" y="119"/>
                </a:lnTo>
                <a:lnTo>
                  <a:pt x="465" y="117"/>
                </a:lnTo>
                <a:lnTo>
                  <a:pt x="470" y="107"/>
                </a:lnTo>
                <a:lnTo>
                  <a:pt x="472" y="105"/>
                </a:lnTo>
                <a:lnTo>
                  <a:pt x="475" y="98"/>
                </a:lnTo>
                <a:lnTo>
                  <a:pt x="479" y="93"/>
                </a:lnTo>
                <a:lnTo>
                  <a:pt x="487" y="79"/>
                </a:lnTo>
                <a:lnTo>
                  <a:pt x="487" y="78"/>
                </a:lnTo>
                <a:lnTo>
                  <a:pt x="474" y="74"/>
                </a:lnTo>
                <a:lnTo>
                  <a:pt x="474" y="72"/>
                </a:lnTo>
                <a:lnTo>
                  <a:pt x="468" y="86"/>
                </a:lnTo>
                <a:lnTo>
                  <a:pt x="465" y="91"/>
                </a:lnTo>
                <a:lnTo>
                  <a:pt x="462" y="98"/>
                </a:lnTo>
                <a:lnTo>
                  <a:pt x="460" y="100"/>
                </a:lnTo>
                <a:lnTo>
                  <a:pt x="455" y="110"/>
                </a:lnTo>
                <a:lnTo>
                  <a:pt x="453" y="112"/>
                </a:lnTo>
                <a:lnTo>
                  <a:pt x="451" y="114"/>
                </a:lnTo>
                <a:lnTo>
                  <a:pt x="448" y="116"/>
                </a:lnTo>
                <a:lnTo>
                  <a:pt x="446" y="121"/>
                </a:lnTo>
                <a:lnTo>
                  <a:pt x="444" y="122"/>
                </a:lnTo>
                <a:lnTo>
                  <a:pt x="443" y="126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4"/>
                </a:lnTo>
                <a:lnTo>
                  <a:pt x="427" y="134"/>
                </a:lnTo>
                <a:lnTo>
                  <a:pt x="425" y="136"/>
                </a:lnTo>
                <a:lnTo>
                  <a:pt x="420" y="136"/>
                </a:lnTo>
                <a:lnTo>
                  <a:pt x="417" y="140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4"/>
                </a:lnTo>
                <a:lnTo>
                  <a:pt x="415" y="134"/>
                </a:lnTo>
                <a:lnTo>
                  <a:pt x="413" y="134"/>
                </a:lnTo>
                <a:lnTo>
                  <a:pt x="405" y="126"/>
                </a:lnTo>
                <a:lnTo>
                  <a:pt x="403" y="122"/>
                </a:lnTo>
                <a:lnTo>
                  <a:pt x="400" y="119"/>
                </a:lnTo>
                <a:lnTo>
                  <a:pt x="398" y="116"/>
                </a:lnTo>
                <a:lnTo>
                  <a:pt x="396" y="114"/>
                </a:lnTo>
                <a:lnTo>
                  <a:pt x="394" y="110"/>
                </a:lnTo>
                <a:lnTo>
                  <a:pt x="393" y="109"/>
                </a:lnTo>
                <a:lnTo>
                  <a:pt x="389" y="102"/>
                </a:lnTo>
                <a:lnTo>
                  <a:pt x="387" y="100"/>
                </a:lnTo>
                <a:lnTo>
                  <a:pt x="386" y="97"/>
                </a:lnTo>
                <a:lnTo>
                  <a:pt x="381" y="91"/>
                </a:lnTo>
                <a:lnTo>
                  <a:pt x="379" y="88"/>
                </a:lnTo>
                <a:lnTo>
                  <a:pt x="377" y="86"/>
                </a:lnTo>
                <a:lnTo>
                  <a:pt x="375" y="83"/>
                </a:lnTo>
                <a:lnTo>
                  <a:pt x="374" y="81"/>
                </a:lnTo>
                <a:lnTo>
                  <a:pt x="372" y="78"/>
                </a:lnTo>
                <a:lnTo>
                  <a:pt x="367" y="71"/>
                </a:lnTo>
                <a:lnTo>
                  <a:pt x="367" y="72"/>
                </a:lnTo>
                <a:lnTo>
                  <a:pt x="369" y="72"/>
                </a:lnTo>
                <a:lnTo>
                  <a:pt x="363" y="66"/>
                </a:lnTo>
                <a:lnTo>
                  <a:pt x="362" y="64"/>
                </a:lnTo>
                <a:lnTo>
                  <a:pt x="360" y="59"/>
                </a:lnTo>
                <a:lnTo>
                  <a:pt x="356" y="57"/>
                </a:lnTo>
                <a:lnTo>
                  <a:pt x="353" y="52"/>
                </a:lnTo>
                <a:lnTo>
                  <a:pt x="351" y="50"/>
                </a:lnTo>
                <a:lnTo>
                  <a:pt x="350" y="47"/>
                </a:lnTo>
                <a:lnTo>
                  <a:pt x="348" y="45"/>
                </a:lnTo>
                <a:lnTo>
                  <a:pt x="344" y="38"/>
                </a:lnTo>
                <a:lnTo>
                  <a:pt x="338" y="31"/>
                </a:lnTo>
                <a:lnTo>
                  <a:pt x="336" y="28"/>
                </a:lnTo>
                <a:lnTo>
                  <a:pt x="332" y="24"/>
                </a:lnTo>
                <a:lnTo>
                  <a:pt x="331" y="21"/>
                </a:lnTo>
                <a:lnTo>
                  <a:pt x="327" y="17"/>
                </a:lnTo>
                <a:lnTo>
                  <a:pt x="324" y="16"/>
                </a:lnTo>
                <a:lnTo>
                  <a:pt x="313" y="4"/>
                </a:lnTo>
                <a:lnTo>
                  <a:pt x="312" y="4"/>
                </a:lnTo>
                <a:lnTo>
                  <a:pt x="310" y="2"/>
                </a:lnTo>
                <a:lnTo>
                  <a:pt x="303" y="2"/>
                </a:lnTo>
                <a:lnTo>
                  <a:pt x="294" y="2"/>
                </a:lnTo>
                <a:lnTo>
                  <a:pt x="293" y="4"/>
                </a:lnTo>
                <a:lnTo>
                  <a:pt x="289" y="4"/>
                </a:lnTo>
                <a:lnTo>
                  <a:pt x="267" y="28"/>
                </a:lnTo>
                <a:lnTo>
                  <a:pt x="265" y="31"/>
                </a:lnTo>
                <a:lnTo>
                  <a:pt x="263" y="33"/>
                </a:lnTo>
                <a:lnTo>
                  <a:pt x="262" y="36"/>
                </a:lnTo>
                <a:lnTo>
                  <a:pt x="257" y="41"/>
                </a:lnTo>
                <a:lnTo>
                  <a:pt x="255" y="45"/>
                </a:lnTo>
                <a:lnTo>
                  <a:pt x="253" y="47"/>
                </a:lnTo>
                <a:lnTo>
                  <a:pt x="251" y="50"/>
                </a:lnTo>
                <a:lnTo>
                  <a:pt x="250" y="52"/>
                </a:lnTo>
                <a:lnTo>
                  <a:pt x="246" y="59"/>
                </a:lnTo>
                <a:lnTo>
                  <a:pt x="244" y="60"/>
                </a:lnTo>
                <a:lnTo>
                  <a:pt x="243" y="64"/>
                </a:lnTo>
                <a:lnTo>
                  <a:pt x="241" y="66"/>
                </a:lnTo>
                <a:lnTo>
                  <a:pt x="238" y="71"/>
                </a:lnTo>
                <a:lnTo>
                  <a:pt x="238" y="76"/>
                </a:lnTo>
                <a:lnTo>
                  <a:pt x="239" y="72"/>
                </a:lnTo>
                <a:lnTo>
                  <a:pt x="239" y="71"/>
                </a:lnTo>
                <a:lnTo>
                  <a:pt x="241" y="69"/>
                </a:lnTo>
                <a:lnTo>
                  <a:pt x="238" y="72"/>
                </a:lnTo>
                <a:lnTo>
                  <a:pt x="232" y="78"/>
                </a:lnTo>
                <a:lnTo>
                  <a:pt x="231" y="79"/>
                </a:lnTo>
                <a:lnTo>
                  <a:pt x="227" y="81"/>
                </a:lnTo>
                <a:lnTo>
                  <a:pt x="226" y="86"/>
                </a:lnTo>
                <a:lnTo>
                  <a:pt x="224" y="88"/>
                </a:lnTo>
                <a:lnTo>
                  <a:pt x="220" y="95"/>
                </a:lnTo>
                <a:lnTo>
                  <a:pt x="219" y="97"/>
                </a:lnTo>
                <a:lnTo>
                  <a:pt x="217" y="100"/>
                </a:lnTo>
                <a:lnTo>
                  <a:pt x="215" y="102"/>
                </a:lnTo>
                <a:lnTo>
                  <a:pt x="212" y="109"/>
                </a:lnTo>
                <a:lnTo>
                  <a:pt x="210" y="110"/>
                </a:lnTo>
                <a:lnTo>
                  <a:pt x="208" y="114"/>
                </a:lnTo>
                <a:lnTo>
                  <a:pt x="207" y="116"/>
                </a:lnTo>
                <a:lnTo>
                  <a:pt x="205" y="119"/>
                </a:lnTo>
                <a:lnTo>
                  <a:pt x="201" y="122"/>
                </a:lnTo>
                <a:lnTo>
                  <a:pt x="200" y="126"/>
                </a:lnTo>
                <a:lnTo>
                  <a:pt x="198" y="128"/>
                </a:lnTo>
                <a:lnTo>
                  <a:pt x="195" y="129"/>
                </a:lnTo>
                <a:lnTo>
                  <a:pt x="188" y="134"/>
                </a:lnTo>
                <a:lnTo>
                  <a:pt x="186" y="134"/>
                </a:lnTo>
                <a:lnTo>
                  <a:pt x="184" y="136"/>
                </a:lnTo>
                <a:lnTo>
                  <a:pt x="182" y="136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6"/>
                </a:lnTo>
                <a:lnTo>
                  <a:pt x="184" y="136"/>
                </a:lnTo>
                <a:lnTo>
                  <a:pt x="182" y="134"/>
                </a:lnTo>
                <a:lnTo>
                  <a:pt x="179" y="134"/>
                </a:lnTo>
                <a:lnTo>
                  <a:pt x="177" y="134"/>
                </a:lnTo>
                <a:lnTo>
                  <a:pt x="169" y="126"/>
                </a:lnTo>
                <a:lnTo>
                  <a:pt x="167" y="122"/>
                </a:lnTo>
                <a:lnTo>
                  <a:pt x="164" y="119"/>
                </a:lnTo>
                <a:lnTo>
                  <a:pt x="162" y="117"/>
                </a:lnTo>
                <a:lnTo>
                  <a:pt x="160" y="116"/>
                </a:lnTo>
                <a:lnTo>
                  <a:pt x="158" y="114"/>
                </a:lnTo>
                <a:lnTo>
                  <a:pt x="157" y="110"/>
                </a:lnTo>
                <a:lnTo>
                  <a:pt x="155" y="109"/>
                </a:lnTo>
                <a:lnTo>
                  <a:pt x="151" y="100"/>
                </a:lnTo>
                <a:lnTo>
                  <a:pt x="148" y="98"/>
                </a:lnTo>
                <a:lnTo>
                  <a:pt x="146" y="97"/>
                </a:lnTo>
                <a:lnTo>
                  <a:pt x="145" y="95"/>
                </a:lnTo>
                <a:lnTo>
                  <a:pt x="141" y="88"/>
                </a:lnTo>
                <a:lnTo>
                  <a:pt x="139" y="86"/>
                </a:lnTo>
                <a:lnTo>
                  <a:pt x="138" y="83"/>
                </a:lnTo>
                <a:lnTo>
                  <a:pt x="136" y="81"/>
                </a:lnTo>
                <a:lnTo>
                  <a:pt x="134" y="78"/>
                </a:lnTo>
                <a:lnTo>
                  <a:pt x="133" y="74"/>
                </a:lnTo>
                <a:lnTo>
                  <a:pt x="133" y="76"/>
                </a:lnTo>
                <a:lnTo>
                  <a:pt x="131" y="72"/>
                </a:lnTo>
                <a:lnTo>
                  <a:pt x="131" y="71"/>
                </a:lnTo>
                <a:lnTo>
                  <a:pt x="127" y="69"/>
                </a:lnTo>
                <a:lnTo>
                  <a:pt x="126" y="66"/>
                </a:lnTo>
                <a:lnTo>
                  <a:pt x="124" y="64"/>
                </a:lnTo>
                <a:lnTo>
                  <a:pt x="122" y="59"/>
                </a:lnTo>
                <a:lnTo>
                  <a:pt x="119" y="57"/>
                </a:lnTo>
                <a:lnTo>
                  <a:pt x="115" y="52"/>
                </a:lnTo>
                <a:lnTo>
                  <a:pt x="114" y="50"/>
                </a:lnTo>
                <a:lnTo>
                  <a:pt x="112" y="47"/>
                </a:lnTo>
                <a:lnTo>
                  <a:pt x="110" y="45"/>
                </a:lnTo>
                <a:lnTo>
                  <a:pt x="107" y="38"/>
                </a:lnTo>
                <a:lnTo>
                  <a:pt x="105" y="36"/>
                </a:lnTo>
                <a:lnTo>
                  <a:pt x="103" y="33"/>
                </a:lnTo>
                <a:lnTo>
                  <a:pt x="102" y="31"/>
                </a:lnTo>
                <a:lnTo>
                  <a:pt x="100" y="28"/>
                </a:lnTo>
                <a:lnTo>
                  <a:pt x="96" y="24"/>
                </a:lnTo>
                <a:lnTo>
                  <a:pt x="95" y="21"/>
                </a:lnTo>
                <a:lnTo>
                  <a:pt x="86" y="12"/>
                </a:lnTo>
                <a:lnTo>
                  <a:pt x="83" y="10"/>
                </a:lnTo>
                <a:lnTo>
                  <a:pt x="77" y="4"/>
                </a:lnTo>
                <a:lnTo>
                  <a:pt x="76" y="4"/>
                </a:lnTo>
                <a:lnTo>
                  <a:pt x="74" y="2"/>
                </a:lnTo>
                <a:lnTo>
                  <a:pt x="65" y="2"/>
                </a:lnTo>
                <a:lnTo>
                  <a:pt x="71" y="4"/>
                </a:lnTo>
                <a:lnTo>
                  <a:pt x="67" y="0"/>
                </a:lnTo>
                <a:lnTo>
                  <a:pt x="58" y="0"/>
                </a:lnTo>
                <a:lnTo>
                  <a:pt x="57" y="2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3" y="7"/>
                </a:lnTo>
                <a:lnTo>
                  <a:pt x="41" y="7"/>
                </a:lnTo>
                <a:lnTo>
                  <a:pt x="38" y="12"/>
                </a:lnTo>
                <a:lnTo>
                  <a:pt x="34" y="14"/>
                </a:lnTo>
                <a:lnTo>
                  <a:pt x="31" y="17"/>
                </a:lnTo>
                <a:lnTo>
                  <a:pt x="29" y="21"/>
                </a:lnTo>
                <a:lnTo>
                  <a:pt x="26" y="24"/>
                </a:lnTo>
                <a:lnTo>
                  <a:pt x="24" y="28"/>
                </a:lnTo>
                <a:lnTo>
                  <a:pt x="17" y="35"/>
                </a:lnTo>
                <a:lnTo>
                  <a:pt x="3" y="59"/>
                </a:lnTo>
                <a:lnTo>
                  <a:pt x="2" y="64"/>
                </a:lnTo>
                <a:lnTo>
                  <a:pt x="0" y="69"/>
                </a:lnTo>
                <a:lnTo>
                  <a:pt x="0" y="76"/>
                </a:lnTo>
                <a:lnTo>
                  <a:pt x="0" y="74"/>
                </a:lnTo>
                <a:lnTo>
                  <a:pt x="14" y="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9" name="Rectangle 71"/>
          <p:cNvSpPr>
            <a:spLocks noChangeArrowheads="1"/>
          </p:cNvSpPr>
          <p:nvPr/>
        </p:nvSpPr>
        <p:spPr bwMode="auto">
          <a:xfrm>
            <a:off x="6817873" y="5187950"/>
            <a:ext cx="214313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0" name="Freeform 72"/>
          <p:cNvSpPr>
            <a:spLocks/>
          </p:cNvSpPr>
          <p:nvPr/>
        </p:nvSpPr>
        <p:spPr bwMode="auto">
          <a:xfrm>
            <a:off x="6965511" y="5180012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1" name="Freeform 73"/>
          <p:cNvSpPr>
            <a:spLocks/>
          </p:cNvSpPr>
          <p:nvPr/>
        </p:nvSpPr>
        <p:spPr bwMode="auto">
          <a:xfrm>
            <a:off x="6887723" y="5143500"/>
            <a:ext cx="182563" cy="109537"/>
          </a:xfrm>
          <a:custGeom>
            <a:avLst/>
            <a:gdLst>
              <a:gd name="T0" fmla="*/ 53 w 115"/>
              <a:gd name="T1" fmla="*/ 18 h 69"/>
              <a:gd name="T2" fmla="*/ 48 w 115"/>
              <a:gd name="T3" fmla="*/ 30 h 69"/>
              <a:gd name="T4" fmla="*/ 89 w 115"/>
              <a:gd name="T5" fmla="*/ 42 h 69"/>
              <a:gd name="T6" fmla="*/ 89 w 115"/>
              <a:gd name="T7" fmla="*/ 28 h 69"/>
              <a:gd name="T8" fmla="*/ 48 w 115"/>
              <a:gd name="T9" fmla="*/ 40 h 69"/>
              <a:gd name="T10" fmla="*/ 53 w 115"/>
              <a:gd name="T11" fmla="*/ 52 h 69"/>
              <a:gd name="T12" fmla="*/ 82 w 115"/>
              <a:gd name="T13" fmla="*/ 35 h 69"/>
              <a:gd name="T14" fmla="*/ 53 w 115"/>
              <a:gd name="T15" fmla="*/ 18 h 69"/>
              <a:gd name="T16" fmla="*/ 0 w 115"/>
              <a:gd name="T17" fmla="*/ 0 h 69"/>
              <a:gd name="T18" fmla="*/ 67 w 115"/>
              <a:gd name="T19" fmla="*/ 40 h 69"/>
              <a:gd name="T20" fmla="*/ 67 w 115"/>
              <a:gd name="T21" fmla="*/ 30 h 69"/>
              <a:gd name="T22" fmla="*/ 0 w 115"/>
              <a:gd name="T23" fmla="*/ 69 h 69"/>
              <a:gd name="T24" fmla="*/ 115 w 115"/>
              <a:gd name="T25" fmla="*/ 35 h 69"/>
              <a:gd name="T26" fmla="*/ 0 w 115"/>
              <a:gd name="T27" fmla="*/ 0 h 69"/>
              <a:gd name="T28" fmla="*/ 53 w 115"/>
              <a:gd name="T29" fmla="*/ 1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9">
                <a:moveTo>
                  <a:pt x="53" y="18"/>
                </a:moveTo>
                <a:lnTo>
                  <a:pt x="48" y="30"/>
                </a:lnTo>
                <a:lnTo>
                  <a:pt x="89" y="42"/>
                </a:lnTo>
                <a:lnTo>
                  <a:pt x="89" y="28"/>
                </a:lnTo>
                <a:lnTo>
                  <a:pt x="48" y="40"/>
                </a:lnTo>
                <a:lnTo>
                  <a:pt x="53" y="52"/>
                </a:lnTo>
                <a:lnTo>
                  <a:pt x="82" y="35"/>
                </a:lnTo>
                <a:lnTo>
                  <a:pt x="53" y="18"/>
                </a:lnTo>
                <a:lnTo>
                  <a:pt x="0" y="0"/>
                </a:lnTo>
                <a:lnTo>
                  <a:pt x="67" y="40"/>
                </a:lnTo>
                <a:lnTo>
                  <a:pt x="67" y="30"/>
                </a:lnTo>
                <a:lnTo>
                  <a:pt x="0" y="69"/>
                </a:lnTo>
                <a:lnTo>
                  <a:pt x="115" y="35"/>
                </a:lnTo>
                <a:lnTo>
                  <a:pt x="0" y="0"/>
                </a:lnTo>
                <a:lnTo>
                  <a:pt x="53" y="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2" name="Rectangle 74"/>
          <p:cNvSpPr>
            <a:spLocks noChangeArrowheads="1"/>
          </p:cNvSpPr>
          <p:nvPr/>
        </p:nvSpPr>
        <p:spPr bwMode="auto">
          <a:xfrm>
            <a:off x="5924111" y="5187950"/>
            <a:ext cx="14287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3" name="Freeform 75"/>
          <p:cNvSpPr>
            <a:spLocks/>
          </p:cNvSpPr>
          <p:nvPr/>
        </p:nvSpPr>
        <p:spPr bwMode="auto">
          <a:xfrm>
            <a:off x="6055873" y="5207000"/>
            <a:ext cx="773113" cy="241300"/>
          </a:xfrm>
          <a:custGeom>
            <a:avLst/>
            <a:gdLst>
              <a:gd name="T0" fmla="*/ 33 w 487"/>
              <a:gd name="T1" fmla="*/ 38 h 152"/>
              <a:gd name="T2" fmla="*/ 53 w 487"/>
              <a:gd name="T3" fmla="*/ 17 h 152"/>
              <a:gd name="T4" fmla="*/ 65 w 487"/>
              <a:gd name="T5" fmla="*/ 16 h 152"/>
              <a:gd name="T6" fmla="*/ 76 w 487"/>
              <a:gd name="T7" fmla="*/ 19 h 152"/>
              <a:gd name="T8" fmla="*/ 88 w 487"/>
              <a:gd name="T9" fmla="*/ 33 h 152"/>
              <a:gd name="T10" fmla="*/ 100 w 487"/>
              <a:gd name="T11" fmla="*/ 52 h 152"/>
              <a:gd name="T12" fmla="*/ 120 w 487"/>
              <a:gd name="T13" fmla="*/ 83 h 152"/>
              <a:gd name="T14" fmla="*/ 126 w 487"/>
              <a:gd name="T15" fmla="*/ 90 h 152"/>
              <a:gd name="T16" fmla="*/ 136 w 487"/>
              <a:gd name="T17" fmla="*/ 105 h 152"/>
              <a:gd name="T18" fmla="*/ 150 w 487"/>
              <a:gd name="T19" fmla="*/ 124 h 152"/>
              <a:gd name="T20" fmla="*/ 179 w 487"/>
              <a:gd name="T21" fmla="*/ 150 h 152"/>
              <a:gd name="T22" fmla="*/ 201 w 487"/>
              <a:gd name="T23" fmla="*/ 140 h 152"/>
              <a:gd name="T24" fmla="*/ 220 w 487"/>
              <a:gd name="T25" fmla="*/ 119 h 152"/>
              <a:gd name="T26" fmla="*/ 231 w 487"/>
              <a:gd name="T27" fmla="*/ 103 h 152"/>
              <a:gd name="T28" fmla="*/ 248 w 487"/>
              <a:gd name="T29" fmla="*/ 85 h 152"/>
              <a:gd name="T30" fmla="*/ 262 w 487"/>
              <a:gd name="T31" fmla="*/ 59 h 152"/>
              <a:gd name="T32" fmla="*/ 277 w 487"/>
              <a:gd name="T33" fmla="*/ 36 h 152"/>
              <a:gd name="T34" fmla="*/ 296 w 487"/>
              <a:gd name="T35" fmla="*/ 16 h 152"/>
              <a:gd name="T36" fmla="*/ 306 w 487"/>
              <a:gd name="T37" fmla="*/ 14 h 152"/>
              <a:gd name="T38" fmla="*/ 322 w 487"/>
              <a:gd name="T39" fmla="*/ 31 h 152"/>
              <a:gd name="T40" fmla="*/ 336 w 487"/>
              <a:gd name="T41" fmla="*/ 50 h 152"/>
              <a:gd name="T42" fmla="*/ 353 w 487"/>
              <a:gd name="T43" fmla="*/ 76 h 152"/>
              <a:gd name="T44" fmla="*/ 362 w 487"/>
              <a:gd name="T45" fmla="*/ 88 h 152"/>
              <a:gd name="T46" fmla="*/ 377 w 487"/>
              <a:gd name="T47" fmla="*/ 109 h 152"/>
              <a:gd name="T48" fmla="*/ 387 w 487"/>
              <a:gd name="T49" fmla="*/ 124 h 152"/>
              <a:gd name="T50" fmla="*/ 417 w 487"/>
              <a:gd name="T51" fmla="*/ 150 h 152"/>
              <a:gd name="T52" fmla="*/ 434 w 487"/>
              <a:gd name="T53" fmla="*/ 148 h 152"/>
              <a:gd name="T54" fmla="*/ 455 w 487"/>
              <a:gd name="T55" fmla="*/ 131 h 152"/>
              <a:gd name="T56" fmla="*/ 470 w 487"/>
              <a:gd name="T57" fmla="*/ 110 h 152"/>
              <a:gd name="T58" fmla="*/ 474 w 487"/>
              <a:gd name="T59" fmla="*/ 76 h 152"/>
              <a:gd name="T60" fmla="*/ 458 w 487"/>
              <a:gd name="T61" fmla="*/ 105 h 152"/>
              <a:gd name="T62" fmla="*/ 444 w 487"/>
              <a:gd name="T63" fmla="*/ 124 h 152"/>
              <a:gd name="T64" fmla="*/ 427 w 487"/>
              <a:gd name="T65" fmla="*/ 134 h 152"/>
              <a:gd name="T66" fmla="*/ 425 w 487"/>
              <a:gd name="T67" fmla="*/ 138 h 152"/>
              <a:gd name="T68" fmla="*/ 401 w 487"/>
              <a:gd name="T69" fmla="*/ 121 h 152"/>
              <a:gd name="T70" fmla="*/ 389 w 487"/>
              <a:gd name="T71" fmla="*/ 103 h 152"/>
              <a:gd name="T72" fmla="*/ 374 w 487"/>
              <a:gd name="T73" fmla="*/ 83 h 152"/>
              <a:gd name="T74" fmla="*/ 365 w 487"/>
              <a:gd name="T75" fmla="*/ 71 h 152"/>
              <a:gd name="T76" fmla="*/ 348 w 487"/>
              <a:gd name="T77" fmla="*/ 45 h 152"/>
              <a:gd name="T78" fmla="*/ 334 w 487"/>
              <a:gd name="T79" fmla="*/ 26 h 152"/>
              <a:gd name="T80" fmla="*/ 308 w 487"/>
              <a:gd name="T81" fmla="*/ 2 h 152"/>
              <a:gd name="T82" fmla="*/ 296 w 487"/>
              <a:gd name="T83" fmla="*/ 2 h 152"/>
              <a:gd name="T84" fmla="*/ 275 w 487"/>
              <a:gd name="T85" fmla="*/ 19 h 152"/>
              <a:gd name="T86" fmla="*/ 260 w 487"/>
              <a:gd name="T87" fmla="*/ 40 h 152"/>
              <a:gd name="T88" fmla="*/ 241 w 487"/>
              <a:gd name="T89" fmla="*/ 69 h 152"/>
              <a:gd name="T90" fmla="*/ 238 w 487"/>
              <a:gd name="T91" fmla="*/ 74 h 152"/>
              <a:gd name="T92" fmla="*/ 219 w 487"/>
              <a:gd name="T93" fmla="*/ 98 h 152"/>
              <a:gd name="T94" fmla="*/ 208 w 487"/>
              <a:gd name="T95" fmla="*/ 114 h 152"/>
              <a:gd name="T96" fmla="*/ 188 w 487"/>
              <a:gd name="T97" fmla="*/ 134 h 152"/>
              <a:gd name="T98" fmla="*/ 186 w 487"/>
              <a:gd name="T99" fmla="*/ 138 h 152"/>
              <a:gd name="T100" fmla="*/ 177 w 487"/>
              <a:gd name="T101" fmla="*/ 134 h 152"/>
              <a:gd name="T102" fmla="*/ 155 w 487"/>
              <a:gd name="T103" fmla="*/ 109 h 152"/>
              <a:gd name="T104" fmla="*/ 143 w 487"/>
              <a:gd name="T105" fmla="*/ 93 h 152"/>
              <a:gd name="T106" fmla="*/ 133 w 487"/>
              <a:gd name="T107" fmla="*/ 78 h 152"/>
              <a:gd name="T108" fmla="*/ 122 w 487"/>
              <a:gd name="T109" fmla="*/ 60 h 152"/>
              <a:gd name="T110" fmla="*/ 105 w 487"/>
              <a:gd name="T111" fmla="*/ 36 h 152"/>
              <a:gd name="T112" fmla="*/ 95 w 487"/>
              <a:gd name="T113" fmla="*/ 21 h 152"/>
              <a:gd name="T114" fmla="*/ 79 w 487"/>
              <a:gd name="T115" fmla="*/ 5 h 152"/>
              <a:gd name="T116" fmla="*/ 67 w 487"/>
              <a:gd name="T117" fmla="*/ 2 h 152"/>
              <a:gd name="T118" fmla="*/ 48 w 487"/>
              <a:gd name="T119" fmla="*/ 4 h 152"/>
              <a:gd name="T120" fmla="*/ 24 w 487"/>
              <a:gd name="T121" fmla="*/ 28 h 152"/>
              <a:gd name="T122" fmla="*/ 0 w 487"/>
              <a:gd name="T123" fmla="*/ 7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152">
                <a:moveTo>
                  <a:pt x="14" y="79"/>
                </a:moveTo>
                <a:lnTo>
                  <a:pt x="14" y="74"/>
                </a:lnTo>
                <a:lnTo>
                  <a:pt x="15" y="72"/>
                </a:lnTo>
                <a:lnTo>
                  <a:pt x="17" y="67"/>
                </a:lnTo>
                <a:lnTo>
                  <a:pt x="27" y="43"/>
                </a:lnTo>
                <a:lnTo>
                  <a:pt x="33" y="38"/>
                </a:lnTo>
                <a:lnTo>
                  <a:pt x="34" y="35"/>
                </a:lnTo>
                <a:lnTo>
                  <a:pt x="36" y="33"/>
                </a:lnTo>
                <a:lnTo>
                  <a:pt x="38" y="29"/>
                </a:lnTo>
                <a:lnTo>
                  <a:pt x="48" y="21"/>
                </a:lnTo>
                <a:lnTo>
                  <a:pt x="50" y="21"/>
                </a:lnTo>
                <a:lnTo>
                  <a:pt x="53" y="17"/>
                </a:lnTo>
                <a:lnTo>
                  <a:pt x="55" y="17"/>
                </a:lnTo>
                <a:lnTo>
                  <a:pt x="57" y="16"/>
                </a:lnTo>
                <a:lnTo>
                  <a:pt x="62" y="16"/>
                </a:lnTo>
                <a:lnTo>
                  <a:pt x="64" y="14"/>
                </a:lnTo>
                <a:lnTo>
                  <a:pt x="60" y="14"/>
                </a:lnTo>
                <a:lnTo>
                  <a:pt x="65" y="16"/>
                </a:lnTo>
                <a:lnTo>
                  <a:pt x="71" y="14"/>
                </a:lnTo>
                <a:lnTo>
                  <a:pt x="67" y="14"/>
                </a:lnTo>
                <a:lnTo>
                  <a:pt x="65" y="16"/>
                </a:lnTo>
                <a:lnTo>
                  <a:pt x="69" y="16"/>
                </a:lnTo>
                <a:lnTo>
                  <a:pt x="72" y="19"/>
                </a:lnTo>
                <a:lnTo>
                  <a:pt x="76" y="19"/>
                </a:lnTo>
                <a:lnTo>
                  <a:pt x="79" y="21"/>
                </a:lnTo>
                <a:lnTo>
                  <a:pt x="81" y="22"/>
                </a:lnTo>
                <a:lnTo>
                  <a:pt x="83" y="26"/>
                </a:lnTo>
                <a:lnTo>
                  <a:pt x="84" y="28"/>
                </a:lnTo>
                <a:lnTo>
                  <a:pt x="86" y="31"/>
                </a:lnTo>
                <a:lnTo>
                  <a:pt x="88" y="33"/>
                </a:lnTo>
                <a:lnTo>
                  <a:pt x="89" y="36"/>
                </a:lnTo>
                <a:lnTo>
                  <a:pt x="91" y="38"/>
                </a:lnTo>
                <a:lnTo>
                  <a:pt x="93" y="41"/>
                </a:lnTo>
                <a:lnTo>
                  <a:pt x="95" y="43"/>
                </a:lnTo>
                <a:lnTo>
                  <a:pt x="98" y="50"/>
                </a:lnTo>
                <a:lnTo>
                  <a:pt x="100" y="52"/>
                </a:lnTo>
                <a:lnTo>
                  <a:pt x="103" y="59"/>
                </a:lnTo>
                <a:lnTo>
                  <a:pt x="105" y="60"/>
                </a:lnTo>
                <a:lnTo>
                  <a:pt x="108" y="69"/>
                </a:lnTo>
                <a:lnTo>
                  <a:pt x="112" y="71"/>
                </a:lnTo>
                <a:lnTo>
                  <a:pt x="115" y="76"/>
                </a:lnTo>
                <a:lnTo>
                  <a:pt x="120" y="83"/>
                </a:lnTo>
                <a:lnTo>
                  <a:pt x="120" y="81"/>
                </a:lnTo>
                <a:lnTo>
                  <a:pt x="119" y="78"/>
                </a:lnTo>
                <a:lnTo>
                  <a:pt x="119" y="83"/>
                </a:lnTo>
                <a:lnTo>
                  <a:pt x="122" y="85"/>
                </a:lnTo>
                <a:lnTo>
                  <a:pt x="124" y="88"/>
                </a:lnTo>
                <a:lnTo>
                  <a:pt x="126" y="90"/>
                </a:lnTo>
                <a:lnTo>
                  <a:pt x="127" y="93"/>
                </a:lnTo>
                <a:lnTo>
                  <a:pt x="129" y="95"/>
                </a:lnTo>
                <a:lnTo>
                  <a:pt x="131" y="98"/>
                </a:lnTo>
                <a:lnTo>
                  <a:pt x="133" y="100"/>
                </a:lnTo>
                <a:lnTo>
                  <a:pt x="134" y="103"/>
                </a:lnTo>
                <a:lnTo>
                  <a:pt x="136" y="105"/>
                </a:lnTo>
                <a:lnTo>
                  <a:pt x="138" y="110"/>
                </a:lnTo>
                <a:lnTo>
                  <a:pt x="141" y="112"/>
                </a:lnTo>
                <a:lnTo>
                  <a:pt x="145" y="116"/>
                </a:lnTo>
                <a:lnTo>
                  <a:pt x="146" y="119"/>
                </a:lnTo>
                <a:lnTo>
                  <a:pt x="148" y="121"/>
                </a:lnTo>
                <a:lnTo>
                  <a:pt x="150" y="124"/>
                </a:lnTo>
                <a:lnTo>
                  <a:pt x="153" y="128"/>
                </a:lnTo>
                <a:lnTo>
                  <a:pt x="157" y="131"/>
                </a:lnTo>
                <a:lnTo>
                  <a:pt x="170" y="145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40"/>
                </a:lnTo>
                <a:lnTo>
                  <a:pt x="205" y="138"/>
                </a:lnTo>
                <a:lnTo>
                  <a:pt x="212" y="131"/>
                </a:lnTo>
                <a:lnTo>
                  <a:pt x="213" y="128"/>
                </a:lnTo>
                <a:lnTo>
                  <a:pt x="217" y="124"/>
                </a:lnTo>
                <a:lnTo>
                  <a:pt x="219" y="121"/>
                </a:lnTo>
                <a:lnTo>
                  <a:pt x="220" y="119"/>
                </a:lnTo>
                <a:lnTo>
                  <a:pt x="222" y="116"/>
                </a:lnTo>
                <a:lnTo>
                  <a:pt x="224" y="114"/>
                </a:lnTo>
                <a:lnTo>
                  <a:pt x="226" y="110"/>
                </a:lnTo>
                <a:lnTo>
                  <a:pt x="227" y="109"/>
                </a:lnTo>
                <a:lnTo>
                  <a:pt x="229" y="105"/>
                </a:lnTo>
                <a:lnTo>
                  <a:pt x="231" y="103"/>
                </a:lnTo>
                <a:lnTo>
                  <a:pt x="232" y="100"/>
                </a:lnTo>
                <a:lnTo>
                  <a:pt x="234" y="98"/>
                </a:lnTo>
                <a:lnTo>
                  <a:pt x="236" y="95"/>
                </a:lnTo>
                <a:lnTo>
                  <a:pt x="243" y="88"/>
                </a:lnTo>
                <a:lnTo>
                  <a:pt x="244" y="85"/>
                </a:lnTo>
                <a:lnTo>
                  <a:pt x="248" y="85"/>
                </a:lnTo>
                <a:lnTo>
                  <a:pt x="251" y="78"/>
                </a:lnTo>
                <a:lnTo>
                  <a:pt x="251" y="76"/>
                </a:lnTo>
                <a:lnTo>
                  <a:pt x="255" y="69"/>
                </a:lnTo>
                <a:lnTo>
                  <a:pt x="257" y="67"/>
                </a:lnTo>
                <a:lnTo>
                  <a:pt x="260" y="60"/>
                </a:lnTo>
                <a:lnTo>
                  <a:pt x="262" y="59"/>
                </a:lnTo>
                <a:lnTo>
                  <a:pt x="265" y="52"/>
                </a:lnTo>
                <a:lnTo>
                  <a:pt x="270" y="47"/>
                </a:lnTo>
                <a:lnTo>
                  <a:pt x="272" y="43"/>
                </a:lnTo>
                <a:lnTo>
                  <a:pt x="274" y="41"/>
                </a:lnTo>
                <a:lnTo>
                  <a:pt x="275" y="38"/>
                </a:lnTo>
                <a:lnTo>
                  <a:pt x="277" y="36"/>
                </a:lnTo>
                <a:lnTo>
                  <a:pt x="279" y="33"/>
                </a:lnTo>
                <a:lnTo>
                  <a:pt x="286" y="26"/>
                </a:lnTo>
                <a:lnTo>
                  <a:pt x="288" y="22"/>
                </a:lnTo>
                <a:lnTo>
                  <a:pt x="293" y="19"/>
                </a:lnTo>
                <a:lnTo>
                  <a:pt x="294" y="19"/>
                </a:lnTo>
                <a:lnTo>
                  <a:pt x="296" y="16"/>
                </a:lnTo>
                <a:lnTo>
                  <a:pt x="303" y="16"/>
                </a:lnTo>
                <a:lnTo>
                  <a:pt x="301" y="14"/>
                </a:lnTo>
                <a:lnTo>
                  <a:pt x="298" y="14"/>
                </a:lnTo>
                <a:lnTo>
                  <a:pt x="303" y="16"/>
                </a:lnTo>
                <a:lnTo>
                  <a:pt x="310" y="9"/>
                </a:lnTo>
                <a:lnTo>
                  <a:pt x="306" y="14"/>
                </a:lnTo>
                <a:lnTo>
                  <a:pt x="301" y="16"/>
                </a:lnTo>
                <a:lnTo>
                  <a:pt x="305" y="16"/>
                </a:lnTo>
                <a:lnTo>
                  <a:pt x="308" y="19"/>
                </a:lnTo>
                <a:lnTo>
                  <a:pt x="310" y="19"/>
                </a:lnTo>
                <a:lnTo>
                  <a:pt x="320" y="28"/>
                </a:lnTo>
                <a:lnTo>
                  <a:pt x="322" y="31"/>
                </a:lnTo>
                <a:lnTo>
                  <a:pt x="324" y="33"/>
                </a:lnTo>
                <a:lnTo>
                  <a:pt x="325" y="36"/>
                </a:lnTo>
                <a:lnTo>
                  <a:pt x="327" y="38"/>
                </a:lnTo>
                <a:lnTo>
                  <a:pt x="329" y="43"/>
                </a:lnTo>
                <a:lnTo>
                  <a:pt x="332" y="45"/>
                </a:lnTo>
                <a:lnTo>
                  <a:pt x="336" y="50"/>
                </a:lnTo>
                <a:lnTo>
                  <a:pt x="338" y="52"/>
                </a:lnTo>
                <a:lnTo>
                  <a:pt x="341" y="59"/>
                </a:lnTo>
                <a:lnTo>
                  <a:pt x="343" y="60"/>
                </a:lnTo>
                <a:lnTo>
                  <a:pt x="346" y="69"/>
                </a:lnTo>
                <a:lnTo>
                  <a:pt x="350" y="71"/>
                </a:lnTo>
                <a:lnTo>
                  <a:pt x="353" y="76"/>
                </a:lnTo>
                <a:lnTo>
                  <a:pt x="355" y="78"/>
                </a:lnTo>
                <a:lnTo>
                  <a:pt x="355" y="81"/>
                </a:lnTo>
                <a:lnTo>
                  <a:pt x="356" y="81"/>
                </a:lnTo>
                <a:lnTo>
                  <a:pt x="356" y="83"/>
                </a:lnTo>
                <a:lnTo>
                  <a:pt x="360" y="85"/>
                </a:lnTo>
                <a:lnTo>
                  <a:pt x="362" y="88"/>
                </a:lnTo>
                <a:lnTo>
                  <a:pt x="363" y="90"/>
                </a:lnTo>
                <a:lnTo>
                  <a:pt x="365" y="93"/>
                </a:lnTo>
                <a:lnTo>
                  <a:pt x="367" y="95"/>
                </a:lnTo>
                <a:lnTo>
                  <a:pt x="369" y="98"/>
                </a:lnTo>
                <a:lnTo>
                  <a:pt x="375" y="105"/>
                </a:lnTo>
                <a:lnTo>
                  <a:pt x="377" y="109"/>
                </a:lnTo>
                <a:lnTo>
                  <a:pt x="379" y="110"/>
                </a:lnTo>
                <a:lnTo>
                  <a:pt x="381" y="114"/>
                </a:lnTo>
                <a:lnTo>
                  <a:pt x="382" y="116"/>
                </a:lnTo>
                <a:lnTo>
                  <a:pt x="384" y="119"/>
                </a:lnTo>
                <a:lnTo>
                  <a:pt x="386" y="121"/>
                </a:lnTo>
                <a:lnTo>
                  <a:pt x="387" y="124"/>
                </a:lnTo>
                <a:lnTo>
                  <a:pt x="391" y="128"/>
                </a:lnTo>
                <a:lnTo>
                  <a:pt x="393" y="131"/>
                </a:lnTo>
                <a:lnTo>
                  <a:pt x="406" y="145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2"/>
                </a:lnTo>
                <a:lnTo>
                  <a:pt x="422" y="152"/>
                </a:lnTo>
                <a:lnTo>
                  <a:pt x="429" y="145"/>
                </a:lnTo>
                <a:lnTo>
                  <a:pt x="427" y="148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5"/>
                </a:lnTo>
                <a:lnTo>
                  <a:pt x="441" y="145"/>
                </a:lnTo>
                <a:lnTo>
                  <a:pt x="443" y="141"/>
                </a:lnTo>
                <a:lnTo>
                  <a:pt x="446" y="140"/>
                </a:lnTo>
                <a:lnTo>
                  <a:pt x="455" y="131"/>
                </a:lnTo>
                <a:lnTo>
                  <a:pt x="456" y="128"/>
                </a:lnTo>
                <a:lnTo>
                  <a:pt x="462" y="126"/>
                </a:lnTo>
                <a:lnTo>
                  <a:pt x="463" y="121"/>
                </a:lnTo>
                <a:lnTo>
                  <a:pt x="465" y="119"/>
                </a:lnTo>
                <a:lnTo>
                  <a:pt x="468" y="112"/>
                </a:lnTo>
                <a:lnTo>
                  <a:pt x="470" y="110"/>
                </a:lnTo>
                <a:lnTo>
                  <a:pt x="475" y="100"/>
                </a:lnTo>
                <a:lnTo>
                  <a:pt x="479" y="97"/>
                </a:lnTo>
                <a:lnTo>
                  <a:pt x="482" y="91"/>
                </a:lnTo>
                <a:lnTo>
                  <a:pt x="487" y="81"/>
                </a:lnTo>
                <a:lnTo>
                  <a:pt x="487" y="79"/>
                </a:lnTo>
                <a:lnTo>
                  <a:pt x="474" y="76"/>
                </a:lnTo>
                <a:lnTo>
                  <a:pt x="474" y="74"/>
                </a:lnTo>
                <a:lnTo>
                  <a:pt x="468" y="85"/>
                </a:lnTo>
                <a:lnTo>
                  <a:pt x="468" y="90"/>
                </a:lnTo>
                <a:lnTo>
                  <a:pt x="465" y="93"/>
                </a:lnTo>
                <a:lnTo>
                  <a:pt x="460" y="103"/>
                </a:lnTo>
                <a:lnTo>
                  <a:pt x="458" y="105"/>
                </a:lnTo>
                <a:lnTo>
                  <a:pt x="455" y="112"/>
                </a:lnTo>
                <a:lnTo>
                  <a:pt x="453" y="114"/>
                </a:lnTo>
                <a:lnTo>
                  <a:pt x="451" y="116"/>
                </a:lnTo>
                <a:lnTo>
                  <a:pt x="449" y="117"/>
                </a:lnTo>
                <a:lnTo>
                  <a:pt x="446" y="121"/>
                </a:lnTo>
                <a:lnTo>
                  <a:pt x="444" y="124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4"/>
                </a:lnTo>
                <a:lnTo>
                  <a:pt x="427" y="134"/>
                </a:lnTo>
                <a:lnTo>
                  <a:pt x="425" y="136"/>
                </a:lnTo>
                <a:lnTo>
                  <a:pt x="417" y="138"/>
                </a:lnTo>
                <a:lnTo>
                  <a:pt x="415" y="145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4"/>
                </a:lnTo>
                <a:lnTo>
                  <a:pt x="415" y="134"/>
                </a:lnTo>
                <a:lnTo>
                  <a:pt x="413" y="134"/>
                </a:lnTo>
                <a:lnTo>
                  <a:pt x="403" y="124"/>
                </a:lnTo>
                <a:lnTo>
                  <a:pt x="401" y="121"/>
                </a:lnTo>
                <a:lnTo>
                  <a:pt x="398" y="117"/>
                </a:lnTo>
                <a:lnTo>
                  <a:pt x="396" y="114"/>
                </a:lnTo>
                <a:lnTo>
                  <a:pt x="394" y="112"/>
                </a:lnTo>
                <a:lnTo>
                  <a:pt x="393" y="109"/>
                </a:lnTo>
                <a:lnTo>
                  <a:pt x="391" y="107"/>
                </a:lnTo>
                <a:lnTo>
                  <a:pt x="389" y="103"/>
                </a:lnTo>
                <a:lnTo>
                  <a:pt x="387" y="102"/>
                </a:lnTo>
                <a:lnTo>
                  <a:pt x="386" y="98"/>
                </a:lnTo>
                <a:lnTo>
                  <a:pt x="379" y="91"/>
                </a:lnTo>
                <a:lnTo>
                  <a:pt x="377" y="88"/>
                </a:lnTo>
                <a:lnTo>
                  <a:pt x="375" y="86"/>
                </a:lnTo>
                <a:lnTo>
                  <a:pt x="374" y="83"/>
                </a:lnTo>
                <a:lnTo>
                  <a:pt x="372" y="81"/>
                </a:lnTo>
                <a:lnTo>
                  <a:pt x="370" y="78"/>
                </a:lnTo>
                <a:lnTo>
                  <a:pt x="367" y="72"/>
                </a:lnTo>
                <a:lnTo>
                  <a:pt x="367" y="74"/>
                </a:lnTo>
                <a:lnTo>
                  <a:pt x="369" y="74"/>
                </a:lnTo>
                <a:lnTo>
                  <a:pt x="365" y="71"/>
                </a:lnTo>
                <a:lnTo>
                  <a:pt x="363" y="69"/>
                </a:lnTo>
                <a:lnTo>
                  <a:pt x="360" y="60"/>
                </a:lnTo>
                <a:lnTo>
                  <a:pt x="356" y="59"/>
                </a:lnTo>
                <a:lnTo>
                  <a:pt x="353" y="53"/>
                </a:lnTo>
                <a:lnTo>
                  <a:pt x="351" y="52"/>
                </a:lnTo>
                <a:lnTo>
                  <a:pt x="348" y="45"/>
                </a:lnTo>
                <a:lnTo>
                  <a:pt x="346" y="43"/>
                </a:lnTo>
                <a:lnTo>
                  <a:pt x="343" y="35"/>
                </a:lnTo>
                <a:lnTo>
                  <a:pt x="339" y="33"/>
                </a:lnTo>
                <a:lnTo>
                  <a:pt x="338" y="31"/>
                </a:lnTo>
                <a:lnTo>
                  <a:pt x="336" y="29"/>
                </a:lnTo>
                <a:lnTo>
                  <a:pt x="334" y="26"/>
                </a:lnTo>
                <a:lnTo>
                  <a:pt x="332" y="24"/>
                </a:lnTo>
                <a:lnTo>
                  <a:pt x="331" y="21"/>
                </a:lnTo>
                <a:lnTo>
                  <a:pt x="317" y="5"/>
                </a:lnTo>
                <a:lnTo>
                  <a:pt x="315" y="5"/>
                </a:lnTo>
                <a:lnTo>
                  <a:pt x="312" y="2"/>
                </a:lnTo>
                <a:lnTo>
                  <a:pt x="308" y="2"/>
                </a:lnTo>
                <a:lnTo>
                  <a:pt x="300" y="0"/>
                </a:lnTo>
                <a:lnTo>
                  <a:pt x="296" y="9"/>
                </a:lnTo>
                <a:lnTo>
                  <a:pt x="303" y="2"/>
                </a:lnTo>
                <a:lnTo>
                  <a:pt x="308" y="4"/>
                </a:lnTo>
                <a:lnTo>
                  <a:pt x="301" y="0"/>
                </a:lnTo>
                <a:lnTo>
                  <a:pt x="296" y="2"/>
                </a:lnTo>
                <a:lnTo>
                  <a:pt x="294" y="2"/>
                </a:lnTo>
                <a:lnTo>
                  <a:pt x="289" y="5"/>
                </a:lnTo>
                <a:lnTo>
                  <a:pt x="288" y="5"/>
                </a:lnTo>
                <a:lnTo>
                  <a:pt x="286" y="5"/>
                </a:lnTo>
                <a:lnTo>
                  <a:pt x="277" y="16"/>
                </a:lnTo>
                <a:lnTo>
                  <a:pt x="275" y="19"/>
                </a:lnTo>
                <a:lnTo>
                  <a:pt x="269" y="26"/>
                </a:lnTo>
                <a:lnTo>
                  <a:pt x="267" y="29"/>
                </a:lnTo>
                <a:lnTo>
                  <a:pt x="265" y="31"/>
                </a:lnTo>
                <a:lnTo>
                  <a:pt x="263" y="35"/>
                </a:lnTo>
                <a:lnTo>
                  <a:pt x="262" y="36"/>
                </a:lnTo>
                <a:lnTo>
                  <a:pt x="260" y="40"/>
                </a:lnTo>
                <a:lnTo>
                  <a:pt x="255" y="45"/>
                </a:lnTo>
                <a:lnTo>
                  <a:pt x="251" y="52"/>
                </a:lnTo>
                <a:lnTo>
                  <a:pt x="250" y="53"/>
                </a:lnTo>
                <a:lnTo>
                  <a:pt x="246" y="60"/>
                </a:lnTo>
                <a:lnTo>
                  <a:pt x="244" y="62"/>
                </a:lnTo>
                <a:lnTo>
                  <a:pt x="241" y="69"/>
                </a:lnTo>
                <a:lnTo>
                  <a:pt x="238" y="71"/>
                </a:lnTo>
                <a:lnTo>
                  <a:pt x="238" y="78"/>
                </a:lnTo>
                <a:lnTo>
                  <a:pt x="239" y="74"/>
                </a:lnTo>
                <a:lnTo>
                  <a:pt x="239" y="72"/>
                </a:lnTo>
                <a:lnTo>
                  <a:pt x="241" y="71"/>
                </a:lnTo>
                <a:lnTo>
                  <a:pt x="238" y="74"/>
                </a:lnTo>
                <a:lnTo>
                  <a:pt x="232" y="81"/>
                </a:lnTo>
                <a:lnTo>
                  <a:pt x="226" y="88"/>
                </a:lnTo>
                <a:lnTo>
                  <a:pt x="224" y="91"/>
                </a:lnTo>
                <a:lnTo>
                  <a:pt x="222" y="93"/>
                </a:lnTo>
                <a:lnTo>
                  <a:pt x="220" y="97"/>
                </a:lnTo>
                <a:lnTo>
                  <a:pt x="219" y="98"/>
                </a:lnTo>
                <a:lnTo>
                  <a:pt x="217" y="102"/>
                </a:lnTo>
                <a:lnTo>
                  <a:pt x="215" y="103"/>
                </a:lnTo>
                <a:lnTo>
                  <a:pt x="213" y="107"/>
                </a:lnTo>
                <a:lnTo>
                  <a:pt x="212" y="109"/>
                </a:lnTo>
                <a:lnTo>
                  <a:pt x="210" y="112"/>
                </a:lnTo>
                <a:lnTo>
                  <a:pt x="208" y="114"/>
                </a:lnTo>
                <a:lnTo>
                  <a:pt x="207" y="117"/>
                </a:lnTo>
                <a:lnTo>
                  <a:pt x="203" y="121"/>
                </a:lnTo>
                <a:lnTo>
                  <a:pt x="201" y="124"/>
                </a:lnTo>
                <a:lnTo>
                  <a:pt x="198" y="128"/>
                </a:lnTo>
                <a:lnTo>
                  <a:pt x="195" y="129"/>
                </a:lnTo>
                <a:lnTo>
                  <a:pt x="188" y="134"/>
                </a:lnTo>
                <a:lnTo>
                  <a:pt x="186" y="134"/>
                </a:lnTo>
                <a:lnTo>
                  <a:pt x="184" y="136"/>
                </a:lnTo>
                <a:lnTo>
                  <a:pt x="182" y="136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6"/>
                </a:lnTo>
                <a:lnTo>
                  <a:pt x="184" y="136"/>
                </a:lnTo>
                <a:lnTo>
                  <a:pt x="182" y="134"/>
                </a:lnTo>
                <a:lnTo>
                  <a:pt x="179" y="134"/>
                </a:lnTo>
                <a:lnTo>
                  <a:pt x="177" y="134"/>
                </a:lnTo>
                <a:lnTo>
                  <a:pt x="167" y="124"/>
                </a:lnTo>
                <a:lnTo>
                  <a:pt x="165" y="119"/>
                </a:lnTo>
                <a:lnTo>
                  <a:pt x="160" y="117"/>
                </a:lnTo>
                <a:lnTo>
                  <a:pt x="158" y="114"/>
                </a:lnTo>
                <a:lnTo>
                  <a:pt x="157" y="112"/>
                </a:lnTo>
                <a:lnTo>
                  <a:pt x="155" y="109"/>
                </a:lnTo>
                <a:lnTo>
                  <a:pt x="153" y="107"/>
                </a:lnTo>
                <a:lnTo>
                  <a:pt x="151" y="102"/>
                </a:lnTo>
                <a:lnTo>
                  <a:pt x="148" y="100"/>
                </a:lnTo>
                <a:lnTo>
                  <a:pt x="146" y="98"/>
                </a:lnTo>
                <a:lnTo>
                  <a:pt x="145" y="97"/>
                </a:lnTo>
                <a:lnTo>
                  <a:pt x="143" y="93"/>
                </a:lnTo>
                <a:lnTo>
                  <a:pt x="141" y="91"/>
                </a:lnTo>
                <a:lnTo>
                  <a:pt x="139" y="88"/>
                </a:lnTo>
                <a:lnTo>
                  <a:pt x="138" y="86"/>
                </a:lnTo>
                <a:lnTo>
                  <a:pt x="136" y="83"/>
                </a:lnTo>
                <a:lnTo>
                  <a:pt x="134" y="81"/>
                </a:lnTo>
                <a:lnTo>
                  <a:pt x="133" y="78"/>
                </a:lnTo>
                <a:lnTo>
                  <a:pt x="133" y="76"/>
                </a:lnTo>
                <a:lnTo>
                  <a:pt x="133" y="78"/>
                </a:lnTo>
                <a:lnTo>
                  <a:pt x="131" y="74"/>
                </a:lnTo>
                <a:lnTo>
                  <a:pt x="131" y="72"/>
                </a:lnTo>
                <a:lnTo>
                  <a:pt x="126" y="69"/>
                </a:lnTo>
                <a:lnTo>
                  <a:pt x="122" y="60"/>
                </a:lnTo>
                <a:lnTo>
                  <a:pt x="119" y="59"/>
                </a:lnTo>
                <a:lnTo>
                  <a:pt x="115" y="53"/>
                </a:lnTo>
                <a:lnTo>
                  <a:pt x="114" y="52"/>
                </a:lnTo>
                <a:lnTo>
                  <a:pt x="110" y="45"/>
                </a:lnTo>
                <a:lnTo>
                  <a:pt x="108" y="43"/>
                </a:lnTo>
                <a:lnTo>
                  <a:pt x="105" y="36"/>
                </a:lnTo>
                <a:lnTo>
                  <a:pt x="103" y="35"/>
                </a:lnTo>
                <a:lnTo>
                  <a:pt x="102" y="31"/>
                </a:lnTo>
                <a:lnTo>
                  <a:pt x="100" y="29"/>
                </a:lnTo>
                <a:lnTo>
                  <a:pt x="98" y="26"/>
                </a:lnTo>
                <a:lnTo>
                  <a:pt x="96" y="24"/>
                </a:lnTo>
                <a:lnTo>
                  <a:pt x="95" y="21"/>
                </a:lnTo>
                <a:lnTo>
                  <a:pt x="93" y="19"/>
                </a:lnTo>
                <a:lnTo>
                  <a:pt x="91" y="16"/>
                </a:lnTo>
                <a:lnTo>
                  <a:pt x="86" y="10"/>
                </a:lnTo>
                <a:lnTo>
                  <a:pt x="83" y="9"/>
                </a:lnTo>
                <a:lnTo>
                  <a:pt x="81" y="5"/>
                </a:lnTo>
                <a:lnTo>
                  <a:pt x="79" y="5"/>
                </a:lnTo>
                <a:lnTo>
                  <a:pt x="76" y="2"/>
                </a:lnTo>
                <a:lnTo>
                  <a:pt x="72" y="2"/>
                </a:lnTo>
                <a:lnTo>
                  <a:pt x="67" y="0"/>
                </a:lnTo>
                <a:lnTo>
                  <a:pt x="60" y="4"/>
                </a:lnTo>
                <a:lnTo>
                  <a:pt x="65" y="2"/>
                </a:lnTo>
                <a:lnTo>
                  <a:pt x="67" y="2"/>
                </a:lnTo>
                <a:lnTo>
                  <a:pt x="71" y="4"/>
                </a:lnTo>
                <a:lnTo>
                  <a:pt x="67" y="0"/>
                </a:lnTo>
                <a:lnTo>
                  <a:pt x="57" y="0"/>
                </a:lnTo>
                <a:lnTo>
                  <a:pt x="55" y="2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3" y="7"/>
                </a:lnTo>
                <a:lnTo>
                  <a:pt x="41" y="7"/>
                </a:lnTo>
                <a:lnTo>
                  <a:pt x="27" y="22"/>
                </a:lnTo>
                <a:lnTo>
                  <a:pt x="26" y="26"/>
                </a:lnTo>
                <a:lnTo>
                  <a:pt x="24" y="28"/>
                </a:lnTo>
                <a:lnTo>
                  <a:pt x="22" y="31"/>
                </a:lnTo>
                <a:lnTo>
                  <a:pt x="17" y="36"/>
                </a:lnTo>
                <a:lnTo>
                  <a:pt x="3" y="60"/>
                </a:lnTo>
                <a:lnTo>
                  <a:pt x="2" y="66"/>
                </a:lnTo>
                <a:lnTo>
                  <a:pt x="0" y="71"/>
                </a:lnTo>
                <a:lnTo>
                  <a:pt x="0" y="78"/>
                </a:lnTo>
                <a:lnTo>
                  <a:pt x="0" y="76"/>
                </a:lnTo>
                <a:lnTo>
                  <a:pt x="14" y="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4" name="Rectangle 76"/>
          <p:cNvSpPr>
            <a:spLocks noChangeArrowheads="1"/>
          </p:cNvSpPr>
          <p:nvPr/>
        </p:nvSpPr>
        <p:spPr bwMode="auto">
          <a:xfrm>
            <a:off x="6817873" y="5319712"/>
            <a:ext cx="214313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5" name="Freeform 77"/>
          <p:cNvSpPr>
            <a:spLocks/>
          </p:cNvSpPr>
          <p:nvPr/>
        </p:nvSpPr>
        <p:spPr bwMode="auto">
          <a:xfrm>
            <a:off x="6965511" y="5311775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6" name="Freeform 78"/>
          <p:cNvSpPr>
            <a:spLocks/>
          </p:cNvSpPr>
          <p:nvPr/>
        </p:nvSpPr>
        <p:spPr bwMode="auto">
          <a:xfrm>
            <a:off x="6887723" y="5275262"/>
            <a:ext cx="182563" cy="109538"/>
          </a:xfrm>
          <a:custGeom>
            <a:avLst/>
            <a:gdLst>
              <a:gd name="T0" fmla="*/ 53 w 115"/>
              <a:gd name="T1" fmla="*/ 17 h 69"/>
              <a:gd name="T2" fmla="*/ 48 w 115"/>
              <a:gd name="T3" fmla="*/ 29 h 69"/>
              <a:gd name="T4" fmla="*/ 89 w 115"/>
              <a:gd name="T5" fmla="*/ 42 h 69"/>
              <a:gd name="T6" fmla="*/ 89 w 115"/>
              <a:gd name="T7" fmla="*/ 28 h 69"/>
              <a:gd name="T8" fmla="*/ 48 w 115"/>
              <a:gd name="T9" fmla="*/ 40 h 69"/>
              <a:gd name="T10" fmla="*/ 53 w 115"/>
              <a:gd name="T11" fmla="*/ 52 h 69"/>
              <a:gd name="T12" fmla="*/ 82 w 115"/>
              <a:gd name="T13" fmla="*/ 35 h 69"/>
              <a:gd name="T14" fmla="*/ 53 w 115"/>
              <a:gd name="T15" fmla="*/ 17 h 69"/>
              <a:gd name="T16" fmla="*/ 0 w 115"/>
              <a:gd name="T17" fmla="*/ 0 h 69"/>
              <a:gd name="T18" fmla="*/ 67 w 115"/>
              <a:gd name="T19" fmla="*/ 40 h 69"/>
              <a:gd name="T20" fmla="*/ 67 w 115"/>
              <a:gd name="T21" fmla="*/ 29 h 69"/>
              <a:gd name="T22" fmla="*/ 0 w 115"/>
              <a:gd name="T23" fmla="*/ 69 h 69"/>
              <a:gd name="T24" fmla="*/ 115 w 115"/>
              <a:gd name="T25" fmla="*/ 35 h 69"/>
              <a:gd name="T26" fmla="*/ 0 w 115"/>
              <a:gd name="T27" fmla="*/ 0 h 69"/>
              <a:gd name="T28" fmla="*/ 53 w 115"/>
              <a:gd name="T29" fmla="*/ 1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9">
                <a:moveTo>
                  <a:pt x="53" y="17"/>
                </a:moveTo>
                <a:lnTo>
                  <a:pt x="48" y="29"/>
                </a:lnTo>
                <a:lnTo>
                  <a:pt x="89" y="42"/>
                </a:lnTo>
                <a:lnTo>
                  <a:pt x="89" y="28"/>
                </a:lnTo>
                <a:lnTo>
                  <a:pt x="48" y="40"/>
                </a:lnTo>
                <a:lnTo>
                  <a:pt x="53" y="52"/>
                </a:lnTo>
                <a:lnTo>
                  <a:pt x="82" y="35"/>
                </a:lnTo>
                <a:lnTo>
                  <a:pt x="53" y="17"/>
                </a:lnTo>
                <a:lnTo>
                  <a:pt x="0" y="0"/>
                </a:lnTo>
                <a:lnTo>
                  <a:pt x="67" y="40"/>
                </a:lnTo>
                <a:lnTo>
                  <a:pt x="67" y="29"/>
                </a:lnTo>
                <a:lnTo>
                  <a:pt x="0" y="69"/>
                </a:lnTo>
                <a:lnTo>
                  <a:pt x="115" y="35"/>
                </a:lnTo>
                <a:lnTo>
                  <a:pt x="0" y="0"/>
                </a:lnTo>
                <a:lnTo>
                  <a:pt x="53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7" name="Rectangle 79"/>
          <p:cNvSpPr>
            <a:spLocks noChangeArrowheads="1"/>
          </p:cNvSpPr>
          <p:nvPr/>
        </p:nvSpPr>
        <p:spPr bwMode="auto">
          <a:xfrm>
            <a:off x="5924111" y="5319712"/>
            <a:ext cx="14287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8" name="Freeform 80"/>
          <p:cNvSpPr>
            <a:spLocks/>
          </p:cNvSpPr>
          <p:nvPr/>
        </p:nvSpPr>
        <p:spPr bwMode="auto">
          <a:xfrm>
            <a:off x="6055873" y="5335587"/>
            <a:ext cx="773113" cy="241300"/>
          </a:xfrm>
          <a:custGeom>
            <a:avLst/>
            <a:gdLst>
              <a:gd name="T0" fmla="*/ 33 w 487"/>
              <a:gd name="T1" fmla="*/ 38 h 152"/>
              <a:gd name="T2" fmla="*/ 53 w 487"/>
              <a:gd name="T3" fmla="*/ 17 h 152"/>
              <a:gd name="T4" fmla="*/ 65 w 487"/>
              <a:gd name="T5" fmla="*/ 16 h 152"/>
              <a:gd name="T6" fmla="*/ 76 w 487"/>
              <a:gd name="T7" fmla="*/ 19 h 152"/>
              <a:gd name="T8" fmla="*/ 88 w 487"/>
              <a:gd name="T9" fmla="*/ 33 h 152"/>
              <a:gd name="T10" fmla="*/ 100 w 487"/>
              <a:gd name="T11" fmla="*/ 52 h 152"/>
              <a:gd name="T12" fmla="*/ 120 w 487"/>
              <a:gd name="T13" fmla="*/ 83 h 152"/>
              <a:gd name="T14" fmla="*/ 126 w 487"/>
              <a:gd name="T15" fmla="*/ 90 h 152"/>
              <a:gd name="T16" fmla="*/ 136 w 487"/>
              <a:gd name="T17" fmla="*/ 105 h 152"/>
              <a:gd name="T18" fmla="*/ 150 w 487"/>
              <a:gd name="T19" fmla="*/ 124 h 152"/>
              <a:gd name="T20" fmla="*/ 179 w 487"/>
              <a:gd name="T21" fmla="*/ 150 h 152"/>
              <a:gd name="T22" fmla="*/ 201 w 487"/>
              <a:gd name="T23" fmla="*/ 140 h 152"/>
              <a:gd name="T24" fmla="*/ 220 w 487"/>
              <a:gd name="T25" fmla="*/ 119 h 152"/>
              <a:gd name="T26" fmla="*/ 231 w 487"/>
              <a:gd name="T27" fmla="*/ 103 h 152"/>
              <a:gd name="T28" fmla="*/ 248 w 487"/>
              <a:gd name="T29" fmla="*/ 84 h 152"/>
              <a:gd name="T30" fmla="*/ 262 w 487"/>
              <a:gd name="T31" fmla="*/ 59 h 152"/>
              <a:gd name="T32" fmla="*/ 277 w 487"/>
              <a:gd name="T33" fmla="*/ 36 h 152"/>
              <a:gd name="T34" fmla="*/ 296 w 487"/>
              <a:gd name="T35" fmla="*/ 16 h 152"/>
              <a:gd name="T36" fmla="*/ 306 w 487"/>
              <a:gd name="T37" fmla="*/ 14 h 152"/>
              <a:gd name="T38" fmla="*/ 322 w 487"/>
              <a:gd name="T39" fmla="*/ 31 h 152"/>
              <a:gd name="T40" fmla="*/ 336 w 487"/>
              <a:gd name="T41" fmla="*/ 50 h 152"/>
              <a:gd name="T42" fmla="*/ 353 w 487"/>
              <a:gd name="T43" fmla="*/ 76 h 152"/>
              <a:gd name="T44" fmla="*/ 362 w 487"/>
              <a:gd name="T45" fmla="*/ 88 h 152"/>
              <a:gd name="T46" fmla="*/ 377 w 487"/>
              <a:gd name="T47" fmla="*/ 109 h 152"/>
              <a:gd name="T48" fmla="*/ 387 w 487"/>
              <a:gd name="T49" fmla="*/ 124 h 152"/>
              <a:gd name="T50" fmla="*/ 417 w 487"/>
              <a:gd name="T51" fmla="*/ 150 h 152"/>
              <a:gd name="T52" fmla="*/ 434 w 487"/>
              <a:gd name="T53" fmla="*/ 148 h 152"/>
              <a:gd name="T54" fmla="*/ 455 w 487"/>
              <a:gd name="T55" fmla="*/ 131 h 152"/>
              <a:gd name="T56" fmla="*/ 470 w 487"/>
              <a:gd name="T57" fmla="*/ 110 h 152"/>
              <a:gd name="T58" fmla="*/ 474 w 487"/>
              <a:gd name="T59" fmla="*/ 76 h 152"/>
              <a:gd name="T60" fmla="*/ 458 w 487"/>
              <a:gd name="T61" fmla="*/ 105 h 152"/>
              <a:gd name="T62" fmla="*/ 444 w 487"/>
              <a:gd name="T63" fmla="*/ 124 h 152"/>
              <a:gd name="T64" fmla="*/ 427 w 487"/>
              <a:gd name="T65" fmla="*/ 134 h 152"/>
              <a:gd name="T66" fmla="*/ 425 w 487"/>
              <a:gd name="T67" fmla="*/ 138 h 152"/>
              <a:gd name="T68" fmla="*/ 401 w 487"/>
              <a:gd name="T69" fmla="*/ 121 h 152"/>
              <a:gd name="T70" fmla="*/ 389 w 487"/>
              <a:gd name="T71" fmla="*/ 103 h 152"/>
              <a:gd name="T72" fmla="*/ 374 w 487"/>
              <a:gd name="T73" fmla="*/ 83 h 152"/>
              <a:gd name="T74" fmla="*/ 365 w 487"/>
              <a:gd name="T75" fmla="*/ 71 h 152"/>
              <a:gd name="T76" fmla="*/ 348 w 487"/>
              <a:gd name="T77" fmla="*/ 45 h 152"/>
              <a:gd name="T78" fmla="*/ 334 w 487"/>
              <a:gd name="T79" fmla="*/ 26 h 152"/>
              <a:gd name="T80" fmla="*/ 308 w 487"/>
              <a:gd name="T81" fmla="*/ 2 h 152"/>
              <a:gd name="T82" fmla="*/ 296 w 487"/>
              <a:gd name="T83" fmla="*/ 2 h 152"/>
              <a:gd name="T84" fmla="*/ 275 w 487"/>
              <a:gd name="T85" fmla="*/ 19 h 152"/>
              <a:gd name="T86" fmla="*/ 260 w 487"/>
              <a:gd name="T87" fmla="*/ 40 h 152"/>
              <a:gd name="T88" fmla="*/ 241 w 487"/>
              <a:gd name="T89" fmla="*/ 69 h 152"/>
              <a:gd name="T90" fmla="*/ 238 w 487"/>
              <a:gd name="T91" fmla="*/ 74 h 152"/>
              <a:gd name="T92" fmla="*/ 220 w 487"/>
              <a:gd name="T93" fmla="*/ 97 h 152"/>
              <a:gd name="T94" fmla="*/ 210 w 487"/>
              <a:gd name="T95" fmla="*/ 112 h 152"/>
              <a:gd name="T96" fmla="*/ 195 w 487"/>
              <a:gd name="T97" fmla="*/ 129 h 152"/>
              <a:gd name="T98" fmla="*/ 182 w 487"/>
              <a:gd name="T99" fmla="*/ 138 h 152"/>
              <a:gd name="T100" fmla="*/ 179 w 487"/>
              <a:gd name="T101" fmla="*/ 134 h 152"/>
              <a:gd name="T102" fmla="*/ 157 w 487"/>
              <a:gd name="T103" fmla="*/ 112 h 152"/>
              <a:gd name="T104" fmla="*/ 145 w 487"/>
              <a:gd name="T105" fmla="*/ 97 h 152"/>
              <a:gd name="T106" fmla="*/ 134 w 487"/>
              <a:gd name="T107" fmla="*/ 81 h 152"/>
              <a:gd name="T108" fmla="*/ 126 w 487"/>
              <a:gd name="T109" fmla="*/ 69 h 152"/>
              <a:gd name="T110" fmla="*/ 108 w 487"/>
              <a:gd name="T111" fmla="*/ 43 h 152"/>
              <a:gd name="T112" fmla="*/ 96 w 487"/>
              <a:gd name="T113" fmla="*/ 24 h 152"/>
              <a:gd name="T114" fmla="*/ 81 w 487"/>
              <a:gd name="T115" fmla="*/ 5 h 152"/>
              <a:gd name="T116" fmla="*/ 65 w 487"/>
              <a:gd name="T117" fmla="*/ 2 h 152"/>
              <a:gd name="T118" fmla="*/ 50 w 487"/>
              <a:gd name="T119" fmla="*/ 2 h 152"/>
              <a:gd name="T120" fmla="*/ 26 w 487"/>
              <a:gd name="T121" fmla="*/ 26 h 152"/>
              <a:gd name="T122" fmla="*/ 0 w 487"/>
              <a:gd name="T123" fmla="*/ 7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152">
                <a:moveTo>
                  <a:pt x="14" y="79"/>
                </a:moveTo>
                <a:lnTo>
                  <a:pt x="14" y="74"/>
                </a:lnTo>
                <a:lnTo>
                  <a:pt x="15" y="72"/>
                </a:lnTo>
                <a:lnTo>
                  <a:pt x="17" y="67"/>
                </a:lnTo>
                <a:lnTo>
                  <a:pt x="27" y="43"/>
                </a:lnTo>
                <a:lnTo>
                  <a:pt x="33" y="38"/>
                </a:lnTo>
                <a:lnTo>
                  <a:pt x="34" y="35"/>
                </a:lnTo>
                <a:lnTo>
                  <a:pt x="36" y="33"/>
                </a:lnTo>
                <a:lnTo>
                  <a:pt x="38" y="29"/>
                </a:lnTo>
                <a:lnTo>
                  <a:pt x="48" y="21"/>
                </a:lnTo>
                <a:lnTo>
                  <a:pt x="50" y="21"/>
                </a:lnTo>
                <a:lnTo>
                  <a:pt x="53" y="17"/>
                </a:lnTo>
                <a:lnTo>
                  <a:pt x="55" y="17"/>
                </a:lnTo>
                <a:lnTo>
                  <a:pt x="57" y="16"/>
                </a:lnTo>
                <a:lnTo>
                  <a:pt x="62" y="16"/>
                </a:lnTo>
                <a:lnTo>
                  <a:pt x="64" y="14"/>
                </a:lnTo>
                <a:lnTo>
                  <a:pt x="60" y="14"/>
                </a:lnTo>
                <a:lnTo>
                  <a:pt x="65" y="16"/>
                </a:lnTo>
                <a:lnTo>
                  <a:pt x="71" y="14"/>
                </a:lnTo>
                <a:lnTo>
                  <a:pt x="67" y="14"/>
                </a:lnTo>
                <a:lnTo>
                  <a:pt x="65" y="16"/>
                </a:lnTo>
                <a:lnTo>
                  <a:pt x="69" y="16"/>
                </a:lnTo>
                <a:lnTo>
                  <a:pt x="72" y="19"/>
                </a:lnTo>
                <a:lnTo>
                  <a:pt x="76" y="19"/>
                </a:lnTo>
                <a:lnTo>
                  <a:pt x="79" y="21"/>
                </a:lnTo>
                <a:lnTo>
                  <a:pt x="81" y="22"/>
                </a:lnTo>
                <a:lnTo>
                  <a:pt x="83" y="26"/>
                </a:lnTo>
                <a:lnTo>
                  <a:pt x="84" y="28"/>
                </a:lnTo>
                <a:lnTo>
                  <a:pt x="86" y="31"/>
                </a:lnTo>
                <a:lnTo>
                  <a:pt x="88" y="33"/>
                </a:lnTo>
                <a:lnTo>
                  <a:pt x="89" y="36"/>
                </a:lnTo>
                <a:lnTo>
                  <a:pt x="91" y="38"/>
                </a:lnTo>
                <a:lnTo>
                  <a:pt x="93" y="41"/>
                </a:lnTo>
                <a:lnTo>
                  <a:pt x="95" y="43"/>
                </a:lnTo>
                <a:lnTo>
                  <a:pt x="98" y="50"/>
                </a:lnTo>
                <a:lnTo>
                  <a:pt x="100" y="52"/>
                </a:lnTo>
                <a:lnTo>
                  <a:pt x="103" y="59"/>
                </a:lnTo>
                <a:lnTo>
                  <a:pt x="105" y="60"/>
                </a:lnTo>
                <a:lnTo>
                  <a:pt x="108" y="69"/>
                </a:lnTo>
                <a:lnTo>
                  <a:pt x="112" y="71"/>
                </a:lnTo>
                <a:lnTo>
                  <a:pt x="115" y="76"/>
                </a:lnTo>
                <a:lnTo>
                  <a:pt x="120" y="83"/>
                </a:lnTo>
                <a:lnTo>
                  <a:pt x="120" y="81"/>
                </a:lnTo>
                <a:lnTo>
                  <a:pt x="119" y="78"/>
                </a:lnTo>
                <a:lnTo>
                  <a:pt x="119" y="83"/>
                </a:lnTo>
                <a:lnTo>
                  <a:pt x="122" y="84"/>
                </a:lnTo>
                <a:lnTo>
                  <a:pt x="124" y="88"/>
                </a:lnTo>
                <a:lnTo>
                  <a:pt x="126" y="90"/>
                </a:lnTo>
                <a:lnTo>
                  <a:pt x="127" y="93"/>
                </a:lnTo>
                <a:lnTo>
                  <a:pt x="129" y="95"/>
                </a:lnTo>
                <a:lnTo>
                  <a:pt x="131" y="98"/>
                </a:lnTo>
                <a:lnTo>
                  <a:pt x="133" y="100"/>
                </a:lnTo>
                <a:lnTo>
                  <a:pt x="134" y="103"/>
                </a:lnTo>
                <a:lnTo>
                  <a:pt x="136" y="105"/>
                </a:lnTo>
                <a:lnTo>
                  <a:pt x="138" y="110"/>
                </a:lnTo>
                <a:lnTo>
                  <a:pt x="141" y="112"/>
                </a:lnTo>
                <a:lnTo>
                  <a:pt x="145" y="115"/>
                </a:lnTo>
                <a:lnTo>
                  <a:pt x="146" y="119"/>
                </a:lnTo>
                <a:lnTo>
                  <a:pt x="148" y="121"/>
                </a:lnTo>
                <a:lnTo>
                  <a:pt x="150" y="124"/>
                </a:lnTo>
                <a:lnTo>
                  <a:pt x="153" y="128"/>
                </a:lnTo>
                <a:lnTo>
                  <a:pt x="157" y="131"/>
                </a:lnTo>
                <a:lnTo>
                  <a:pt x="170" y="145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40"/>
                </a:lnTo>
                <a:lnTo>
                  <a:pt x="205" y="138"/>
                </a:lnTo>
                <a:lnTo>
                  <a:pt x="212" y="131"/>
                </a:lnTo>
                <a:lnTo>
                  <a:pt x="213" y="128"/>
                </a:lnTo>
                <a:lnTo>
                  <a:pt x="217" y="124"/>
                </a:lnTo>
                <a:lnTo>
                  <a:pt x="219" y="121"/>
                </a:lnTo>
                <a:lnTo>
                  <a:pt x="220" y="119"/>
                </a:lnTo>
                <a:lnTo>
                  <a:pt x="222" y="115"/>
                </a:lnTo>
                <a:lnTo>
                  <a:pt x="224" y="114"/>
                </a:lnTo>
                <a:lnTo>
                  <a:pt x="226" y="110"/>
                </a:lnTo>
                <a:lnTo>
                  <a:pt x="227" y="109"/>
                </a:lnTo>
                <a:lnTo>
                  <a:pt x="229" y="105"/>
                </a:lnTo>
                <a:lnTo>
                  <a:pt x="231" y="103"/>
                </a:lnTo>
                <a:lnTo>
                  <a:pt x="232" y="100"/>
                </a:lnTo>
                <a:lnTo>
                  <a:pt x="234" y="98"/>
                </a:lnTo>
                <a:lnTo>
                  <a:pt x="236" y="95"/>
                </a:lnTo>
                <a:lnTo>
                  <a:pt x="243" y="88"/>
                </a:lnTo>
                <a:lnTo>
                  <a:pt x="244" y="84"/>
                </a:lnTo>
                <a:lnTo>
                  <a:pt x="248" y="84"/>
                </a:lnTo>
                <a:lnTo>
                  <a:pt x="251" y="78"/>
                </a:lnTo>
                <a:lnTo>
                  <a:pt x="251" y="76"/>
                </a:lnTo>
                <a:lnTo>
                  <a:pt x="255" y="69"/>
                </a:lnTo>
                <a:lnTo>
                  <a:pt x="257" y="67"/>
                </a:lnTo>
                <a:lnTo>
                  <a:pt x="260" y="60"/>
                </a:lnTo>
                <a:lnTo>
                  <a:pt x="262" y="59"/>
                </a:lnTo>
                <a:lnTo>
                  <a:pt x="265" y="52"/>
                </a:lnTo>
                <a:lnTo>
                  <a:pt x="270" y="47"/>
                </a:lnTo>
                <a:lnTo>
                  <a:pt x="272" y="43"/>
                </a:lnTo>
                <a:lnTo>
                  <a:pt x="274" y="41"/>
                </a:lnTo>
                <a:lnTo>
                  <a:pt x="275" y="38"/>
                </a:lnTo>
                <a:lnTo>
                  <a:pt x="277" y="36"/>
                </a:lnTo>
                <a:lnTo>
                  <a:pt x="279" y="33"/>
                </a:lnTo>
                <a:lnTo>
                  <a:pt x="286" y="26"/>
                </a:lnTo>
                <a:lnTo>
                  <a:pt x="288" y="22"/>
                </a:lnTo>
                <a:lnTo>
                  <a:pt x="293" y="19"/>
                </a:lnTo>
                <a:lnTo>
                  <a:pt x="294" y="19"/>
                </a:lnTo>
                <a:lnTo>
                  <a:pt x="296" y="16"/>
                </a:lnTo>
                <a:lnTo>
                  <a:pt x="303" y="16"/>
                </a:lnTo>
                <a:lnTo>
                  <a:pt x="301" y="14"/>
                </a:lnTo>
                <a:lnTo>
                  <a:pt x="298" y="14"/>
                </a:lnTo>
                <a:lnTo>
                  <a:pt x="303" y="16"/>
                </a:lnTo>
                <a:lnTo>
                  <a:pt x="310" y="9"/>
                </a:lnTo>
                <a:lnTo>
                  <a:pt x="306" y="14"/>
                </a:lnTo>
                <a:lnTo>
                  <a:pt x="301" y="16"/>
                </a:lnTo>
                <a:lnTo>
                  <a:pt x="305" y="16"/>
                </a:lnTo>
                <a:lnTo>
                  <a:pt x="308" y="19"/>
                </a:lnTo>
                <a:lnTo>
                  <a:pt x="310" y="19"/>
                </a:lnTo>
                <a:lnTo>
                  <a:pt x="320" y="28"/>
                </a:lnTo>
                <a:lnTo>
                  <a:pt x="322" y="31"/>
                </a:lnTo>
                <a:lnTo>
                  <a:pt x="324" y="33"/>
                </a:lnTo>
                <a:lnTo>
                  <a:pt x="325" y="36"/>
                </a:lnTo>
                <a:lnTo>
                  <a:pt x="327" y="38"/>
                </a:lnTo>
                <a:lnTo>
                  <a:pt x="329" y="43"/>
                </a:lnTo>
                <a:lnTo>
                  <a:pt x="332" y="45"/>
                </a:lnTo>
                <a:lnTo>
                  <a:pt x="336" y="50"/>
                </a:lnTo>
                <a:lnTo>
                  <a:pt x="338" y="52"/>
                </a:lnTo>
                <a:lnTo>
                  <a:pt x="341" y="59"/>
                </a:lnTo>
                <a:lnTo>
                  <a:pt x="343" y="60"/>
                </a:lnTo>
                <a:lnTo>
                  <a:pt x="346" y="69"/>
                </a:lnTo>
                <a:lnTo>
                  <a:pt x="350" y="71"/>
                </a:lnTo>
                <a:lnTo>
                  <a:pt x="353" y="76"/>
                </a:lnTo>
                <a:lnTo>
                  <a:pt x="355" y="78"/>
                </a:lnTo>
                <a:lnTo>
                  <a:pt x="355" y="81"/>
                </a:lnTo>
                <a:lnTo>
                  <a:pt x="356" y="81"/>
                </a:lnTo>
                <a:lnTo>
                  <a:pt x="356" y="83"/>
                </a:lnTo>
                <a:lnTo>
                  <a:pt x="360" y="84"/>
                </a:lnTo>
                <a:lnTo>
                  <a:pt x="362" y="88"/>
                </a:lnTo>
                <a:lnTo>
                  <a:pt x="363" y="90"/>
                </a:lnTo>
                <a:lnTo>
                  <a:pt x="365" y="93"/>
                </a:lnTo>
                <a:lnTo>
                  <a:pt x="367" y="95"/>
                </a:lnTo>
                <a:lnTo>
                  <a:pt x="369" y="98"/>
                </a:lnTo>
                <a:lnTo>
                  <a:pt x="375" y="105"/>
                </a:lnTo>
                <a:lnTo>
                  <a:pt x="377" y="109"/>
                </a:lnTo>
                <a:lnTo>
                  <a:pt x="379" y="110"/>
                </a:lnTo>
                <a:lnTo>
                  <a:pt x="381" y="114"/>
                </a:lnTo>
                <a:lnTo>
                  <a:pt x="382" y="115"/>
                </a:lnTo>
                <a:lnTo>
                  <a:pt x="384" y="119"/>
                </a:lnTo>
                <a:lnTo>
                  <a:pt x="386" y="121"/>
                </a:lnTo>
                <a:lnTo>
                  <a:pt x="387" y="124"/>
                </a:lnTo>
                <a:lnTo>
                  <a:pt x="391" y="128"/>
                </a:lnTo>
                <a:lnTo>
                  <a:pt x="393" y="131"/>
                </a:lnTo>
                <a:lnTo>
                  <a:pt x="406" y="145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2"/>
                </a:lnTo>
                <a:lnTo>
                  <a:pt x="422" y="152"/>
                </a:lnTo>
                <a:lnTo>
                  <a:pt x="429" y="145"/>
                </a:lnTo>
                <a:lnTo>
                  <a:pt x="427" y="148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5"/>
                </a:lnTo>
                <a:lnTo>
                  <a:pt x="441" y="145"/>
                </a:lnTo>
                <a:lnTo>
                  <a:pt x="443" y="141"/>
                </a:lnTo>
                <a:lnTo>
                  <a:pt x="446" y="140"/>
                </a:lnTo>
                <a:lnTo>
                  <a:pt x="455" y="131"/>
                </a:lnTo>
                <a:lnTo>
                  <a:pt x="456" y="128"/>
                </a:lnTo>
                <a:lnTo>
                  <a:pt x="462" y="126"/>
                </a:lnTo>
                <a:lnTo>
                  <a:pt x="463" y="121"/>
                </a:lnTo>
                <a:lnTo>
                  <a:pt x="465" y="119"/>
                </a:lnTo>
                <a:lnTo>
                  <a:pt x="468" y="112"/>
                </a:lnTo>
                <a:lnTo>
                  <a:pt x="470" y="110"/>
                </a:lnTo>
                <a:lnTo>
                  <a:pt x="475" y="100"/>
                </a:lnTo>
                <a:lnTo>
                  <a:pt x="479" y="97"/>
                </a:lnTo>
                <a:lnTo>
                  <a:pt x="482" y="91"/>
                </a:lnTo>
                <a:lnTo>
                  <a:pt x="487" y="81"/>
                </a:lnTo>
                <a:lnTo>
                  <a:pt x="487" y="79"/>
                </a:lnTo>
                <a:lnTo>
                  <a:pt x="474" y="76"/>
                </a:lnTo>
                <a:lnTo>
                  <a:pt x="474" y="74"/>
                </a:lnTo>
                <a:lnTo>
                  <a:pt x="468" y="84"/>
                </a:lnTo>
                <a:lnTo>
                  <a:pt x="468" y="90"/>
                </a:lnTo>
                <a:lnTo>
                  <a:pt x="465" y="93"/>
                </a:lnTo>
                <a:lnTo>
                  <a:pt x="460" y="103"/>
                </a:lnTo>
                <a:lnTo>
                  <a:pt x="458" y="105"/>
                </a:lnTo>
                <a:lnTo>
                  <a:pt x="455" y="112"/>
                </a:lnTo>
                <a:lnTo>
                  <a:pt x="453" y="114"/>
                </a:lnTo>
                <a:lnTo>
                  <a:pt x="451" y="115"/>
                </a:lnTo>
                <a:lnTo>
                  <a:pt x="449" y="117"/>
                </a:lnTo>
                <a:lnTo>
                  <a:pt x="446" y="121"/>
                </a:lnTo>
                <a:lnTo>
                  <a:pt x="444" y="124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4"/>
                </a:lnTo>
                <a:lnTo>
                  <a:pt x="427" y="134"/>
                </a:lnTo>
                <a:lnTo>
                  <a:pt x="425" y="136"/>
                </a:lnTo>
                <a:lnTo>
                  <a:pt x="417" y="138"/>
                </a:lnTo>
                <a:lnTo>
                  <a:pt x="415" y="145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4"/>
                </a:lnTo>
                <a:lnTo>
                  <a:pt x="415" y="134"/>
                </a:lnTo>
                <a:lnTo>
                  <a:pt x="413" y="134"/>
                </a:lnTo>
                <a:lnTo>
                  <a:pt x="403" y="124"/>
                </a:lnTo>
                <a:lnTo>
                  <a:pt x="401" y="121"/>
                </a:lnTo>
                <a:lnTo>
                  <a:pt x="398" y="117"/>
                </a:lnTo>
                <a:lnTo>
                  <a:pt x="396" y="114"/>
                </a:lnTo>
                <a:lnTo>
                  <a:pt x="394" y="112"/>
                </a:lnTo>
                <a:lnTo>
                  <a:pt x="393" y="109"/>
                </a:lnTo>
                <a:lnTo>
                  <a:pt x="391" y="107"/>
                </a:lnTo>
                <a:lnTo>
                  <a:pt x="389" y="103"/>
                </a:lnTo>
                <a:lnTo>
                  <a:pt x="387" y="102"/>
                </a:lnTo>
                <a:lnTo>
                  <a:pt x="386" y="98"/>
                </a:lnTo>
                <a:lnTo>
                  <a:pt x="379" y="91"/>
                </a:lnTo>
                <a:lnTo>
                  <a:pt x="377" y="88"/>
                </a:lnTo>
                <a:lnTo>
                  <a:pt x="375" y="86"/>
                </a:lnTo>
                <a:lnTo>
                  <a:pt x="374" y="83"/>
                </a:lnTo>
                <a:lnTo>
                  <a:pt x="372" y="81"/>
                </a:lnTo>
                <a:lnTo>
                  <a:pt x="370" y="78"/>
                </a:lnTo>
                <a:lnTo>
                  <a:pt x="367" y="72"/>
                </a:lnTo>
                <a:lnTo>
                  <a:pt x="367" y="74"/>
                </a:lnTo>
                <a:lnTo>
                  <a:pt x="369" y="74"/>
                </a:lnTo>
                <a:lnTo>
                  <a:pt x="365" y="71"/>
                </a:lnTo>
                <a:lnTo>
                  <a:pt x="363" y="69"/>
                </a:lnTo>
                <a:lnTo>
                  <a:pt x="360" y="60"/>
                </a:lnTo>
                <a:lnTo>
                  <a:pt x="356" y="59"/>
                </a:lnTo>
                <a:lnTo>
                  <a:pt x="353" y="53"/>
                </a:lnTo>
                <a:lnTo>
                  <a:pt x="351" y="52"/>
                </a:lnTo>
                <a:lnTo>
                  <a:pt x="348" y="45"/>
                </a:lnTo>
                <a:lnTo>
                  <a:pt x="346" y="43"/>
                </a:lnTo>
                <a:lnTo>
                  <a:pt x="343" y="35"/>
                </a:lnTo>
                <a:lnTo>
                  <a:pt x="339" y="33"/>
                </a:lnTo>
                <a:lnTo>
                  <a:pt x="338" y="31"/>
                </a:lnTo>
                <a:lnTo>
                  <a:pt x="336" y="29"/>
                </a:lnTo>
                <a:lnTo>
                  <a:pt x="334" y="26"/>
                </a:lnTo>
                <a:lnTo>
                  <a:pt x="332" y="24"/>
                </a:lnTo>
                <a:lnTo>
                  <a:pt x="331" y="21"/>
                </a:lnTo>
                <a:lnTo>
                  <a:pt x="317" y="5"/>
                </a:lnTo>
                <a:lnTo>
                  <a:pt x="315" y="5"/>
                </a:lnTo>
                <a:lnTo>
                  <a:pt x="312" y="2"/>
                </a:lnTo>
                <a:lnTo>
                  <a:pt x="308" y="2"/>
                </a:lnTo>
                <a:lnTo>
                  <a:pt x="300" y="0"/>
                </a:lnTo>
                <a:lnTo>
                  <a:pt x="296" y="9"/>
                </a:lnTo>
                <a:lnTo>
                  <a:pt x="303" y="2"/>
                </a:lnTo>
                <a:lnTo>
                  <a:pt x="308" y="4"/>
                </a:lnTo>
                <a:lnTo>
                  <a:pt x="301" y="0"/>
                </a:lnTo>
                <a:lnTo>
                  <a:pt x="296" y="2"/>
                </a:lnTo>
                <a:lnTo>
                  <a:pt x="294" y="2"/>
                </a:lnTo>
                <a:lnTo>
                  <a:pt x="289" y="5"/>
                </a:lnTo>
                <a:lnTo>
                  <a:pt x="288" y="5"/>
                </a:lnTo>
                <a:lnTo>
                  <a:pt x="286" y="5"/>
                </a:lnTo>
                <a:lnTo>
                  <a:pt x="277" y="16"/>
                </a:lnTo>
                <a:lnTo>
                  <a:pt x="275" y="19"/>
                </a:lnTo>
                <a:lnTo>
                  <a:pt x="269" y="26"/>
                </a:lnTo>
                <a:lnTo>
                  <a:pt x="267" y="29"/>
                </a:lnTo>
                <a:lnTo>
                  <a:pt x="265" y="31"/>
                </a:lnTo>
                <a:lnTo>
                  <a:pt x="263" y="35"/>
                </a:lnTo>
                <a:lnTo>
                  <a:pt x="262" y="36"/>
                </a:lnTo>
                <a:lnTo>
                  <a:pt x="260" y="40"/>
                </a:lnTo>
                <a:lnTo>
                  <a:pt x="255" y="45"/>
                </a:lnTo>
                <a:lnTo>
                  <a:pt x="251" y="52"/>
                </a:lnTo>
                <a:lnTo>
                  <a:pt x="250" y="53"/>
                </a:lnTo>
                <a:lnTo>
                  <a:pt x="246" y="60"/>
                </a:lnTo>
                <a:lnTo>
                  <a:pt x="244" y="62"/>
                </a:lnTo>
                <a:lnTo>
                  <a:pt x="241" y="69"/>
                </a:lnTo>
                <a:lnTo>
                  <a:pt x="238" y="71"/>
                </a:lnTo>
                <a:lnTo>
                  <a:pt x="238" y="78"/>
                </a:lnTo>
                <a:lnTo>
                  <a:pt x="239" y="74"/>
                </a:lnTo>
                <a:lnTo>
                  <a:pt x="239" y="72"/>
                </a:lnTo>
                <a:lnTo>
                  <a:pt x="241" y="71"/>
                </a:lnTo>
                <a:lnTo>
                  <a:pt x="238" y="74"/>
                </a:lnTo>
                <a:lnTo>
                  <a:pt x="234" y="78"/>
                </a:lnTo>
                <a:lnTo>
                  <a:pt x="232" y="81"/>
                </a:lnTo>
                <a:lnTo>
                  <a:pt x="226" y="88"/>
                </a:lnTo>
                <a:lnTo>
                  <a:pt x="224" y="91"/>
                </a:lnTo>
                <a:lnTo>
                  <a:pt x="222" y="93"/>
                </a:lnTo>
                <a:lnTo>
                  <a:pt x="220" y="97"/>
                </a:lnTo>
                <a:lnTo>
                  <a:pt x="219" y="98"/>
                </a:lnTo>
                <a:lnTo>
                  <a:pt x="217" y="102"/>
                </a:lnTo>
                <a:lnTo>
                  <a:pt x="215" y="103"/>
                </a:lnTo>
                <a:lnTo>
                  <a:pt x="213" y="107"/>
                </a:lnTo>
                <a:lnTo>
                  <a:pt x="212" y="109"/>
                </a:lnTo>
                <a:lnTo>
                  <a:pt x="210" y="112"/>
                </a:lnTo>
                <a:lnTo>
                  <a:pt x="208" y="114"/>
                </a:lnTo>
                <a:lnTo>
                  <a:pt x="207" y="117"/>
                </a:lnTo>
                <a:lnTo>
                  <a:pt x="203" y="121"/>
                </a:lnTo>
                <a:lnTo>
                  <a:pt x="201" y="124"/>
                </a:lnTo>
                <a:lnTo>
                  <a:pt x="198" y="128"/>
                </a:lnTo>
                <a:lnTo>
                  <a:pt x="195" y="129"/>
                </a:lnTo>
                <a:lnTo>
                  <a:pt x="188" y="134"/>
                </a:lnTo>
                <a:lnTo>
                  <a:pt x="186" y="134"/>
                </a:lnTo>
                <a:lnTo>
                  <a:pt x="184" y="136"/>
                </a:lnTo>
                <a:lnTo>
                  <a:pt x="182" y="136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6"/>
                </a:lnTo>
                <a:lnTo>
                  <a:pt x="184" y="136"/>
                </a:lnTo>
                <a:lnTo>
                  <a:pt x="182" y="134"/>
                </a:lnTo>
                <a:lnTo>
                  <a:pt x="179" y="134"/>
                </a:lnTo>
                <a:lnTo>
                  <a:pt x="177" y="134"/>
                </a:lnTo>
                <a:lnTo>
                  <a:pt x="167" y="124"/>
                </a:lnTo>
                <a:lnTo>
                  <a:pt x="165" y="119"/>
                </a:lnTo>
                <a:lnTo>
                  <a:pt x="160" y="117"/>
                </a:lnTo>
                <a:lnTo>
                  <a:pt x="158" y="114"/>
                </a:lnTo>
                <a:lnTo>
                  <a:pt x="157" y="112"/>
                </a:lnTo>
                <a:lnTo>
                  <a:pt x="155" y="109"/>
                </a:lnTo>
                <a:lnTo>
                  <a:pt x="153" y="107"/>
                </a:lnTo>
                <a:lnTo>
                  <a:pt x="151" y="102"/>
                </a:lnTo>
                <a:lnTo>
                  <a:pt x="148" y="100"/>
                </a:lnTo>
                <a:lnTo>
                  <a:pt x="146" y="98"/>
                </a:lnTo>
                <a:lnTo>
                  <a:pt x="145" y="97"/>
                </a:lnTo>
                <a:lnTo>
                  <a:pt x="143" y="93"/>
                </a:lnTo>
                <a:lnTo>
                  <a:pt x="141" y="91"/>
                </a:lnTo>
                <a:lnTo>
                  <a:pt x="139" y="88"/>
                </a:lnTo>
                <a:lnTo>
                  <a:pt x="138" y="86"/>
                </a:lnTo>
                <a:lnTo>
                  <a:pt x="136" y="83"/>
                </a:lnTo>
                <a:lnTo>
                  <a:pt x="134" y="81"/>
                </a:lnTo>
                <a:lnTo>
                  <a:pt x="133" y="78"/>
                </a:lnTo>
                <a:lnTo>
                  <a:pt x="133" y="76"/>
                </a:lnTo>
                <a:lnTo>
                  <a:pt x="133" y="78"/>
                </a:lnTo>
                <a:lnTo>
                  <a:pt x="131" y="74"/>
                </a:lnTo>
                <a:lnTo>
                  <a:pt x="131" y="72"/>
                </a:lnTo>
                <a:lnTo>
                  <a:pt x="126" y="69"/>
                </a:lnTo>
                <a:lnTo>
                  <a:pt x="122" y="60"/>
                </a:lnTo>
                <a:lnTo>
                  <a:pt x="119" y="59"/>
                </a:lnTo>
                <a:lnTo>
                  <a:pt x="115" y="53"/>
                </a:lnTo>
                <a:lnTo>
                  <a:pt x="114" y="52"/>
                </a:lnTo>
                <a:lnTo>
                  <a:pt x="110" y="45"/>
                </a:lnTo>
                <a:lnTo>
                  <a:pt x="108" y="43"/>
                </a:lnTo>
                <a:lnTo>
                  <a:pt x="105" y="36"/>
                </a:lnTo>
                <a:lnTo>
                  <a:pt x="103" y="35"/>
                </a:lnTo>
                <a:lnTo>
                  <a:pt x="102" y="31"/>
                </a:lnTo>
                <a:lnTo>
                  <a:pt x="100" y="29"/>
                </a:lnTo>
                <a:lnTo>
                  <a:pt x="98" y="26"/>
                </a:lnTo>
                <a:lnTo>
                  <a:pt x="96" y="24"/>
                </a:lnTo>
                <a:lnTo>
                  <a:pt x="95" y="21"/>
                </a:lnTo>
                <a:lnTo>
                  <a:pt x="93" y="19"/>
                </a:lnTo>
                <a:lnTo>
                  <a:pt x="91" y="16"/>
                </a:lnTo>
                <a:lnTo>
                  <a:pt x="86" y="10"/>
                </a:lnTo>
                <a:lnTo>
                  <a:pt x="83" y="9"/>
                </a:lnTo>
                <a:lnTo>
                  <a:pt x="81" y="5"/>
                </a:lnTo>
                <a:lnTo>
                  <a:pt x="79" y="5"/>
                </a:lnTo>
                <a:lnTo>
                  <a:pt x="76" y="2"/>
                </a:lnTo>
                <a:lnTo>
                  <a:pt x="72" y="2"/>
                </a:lnTo>
                <a:lnTo>
                  <a:pt x="67" y="0"/>
                </a:lnTo>
                <a:lnTo>
                  <a:pt x="60" y="4"/>
                </a:lnTo>
                <a:lnTo>
                  <a:pt x="65" y="2"/>
                </a:lnTo>
                <a:lnTo>
                  <a:pt x="67" y="2"/>
                </a:lnTo>
                <a:lnTo>
                  <a:pt x="71" y="4"/>
                </a:lnTo>
                <a:lnTo>
                  <a:pt x="67" y="0"/>
                </a:lnTo>
                <a:lnTo>
                  <a:pt x="57" y="0"/>
                </a:lnTo>
                <a:lnTo>
                  <a:pt x="55" y="2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3" y="7"/>
                </a:lnTo>
                <a:lnTo>
                  <a:pt x="41" y="7"/>
                </a:lnTo>
                <a:lnTo>
                  <a:pt x="27" y="22"/>
                </a:lnTo>
                <a:lnTo>
                  <a:pt x="26" y="26"/>
                </a:lnTo>
                <a:lnTo>
                  <a:pt x="24" y="28"/>
                </a:lnTo>
                <a:lnTo>
                  <a:pt x="22" y="31"/>
                </a:lnTo>
                <a:lnTo>
                  <a:pt x="17" y="36"/>
                </a:lnTo>
                <a:lnTo>
                  <a:pt x="3" y="60"/>
                </a:lnTo>
                <a:lnTo>
                  <a:pt x="2" y="66"/>
                </a:lnTo>
                <a:lnTo>
                  <a:pt x="0" y="71"/>
                </a:lnTo>
                <a:lnTo>
                  <a:pt x="0" y="78"/>
                </a:lnTo>
                <a:lnTo>
                  <a:pt x="0" y="76"/>
                </a:lnTo>
                <a:lnTo>
                  <a:pt x="14" y="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9" name="Rectangle 81"/>
          <p:cNvSpPr>
            <a:spLocks noChangeArrowheads="1"/>
          </p:cNvSpPr>
          <p:nvPr/>
        </p:nvSpPr>
        <p:spPr bwMode="auto">
          <a:xfrm>
            <a:off x="6817873" y="5448300"/>
            <a:ext cx="214313" cy="206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0" name="Freeform 82"/>
          <p:cNvSpPr>
            <a:spLocks/>
          </p:cNvSpPr>
          <p:nvPr/>
        </p:nvSpPr>
        <p:spPr bwMode="auto">
          <a:xfrm>
            <a:off x="6965511" y="5440362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1" name="Freeform 83"/>
          <p:cNvSpPr>
            <a:spLocks/>
          </p:cNvSpPr>
          <p:nvPr/>
        </p:nvSpPr>
        <p:spPr bwMode="auto">
          <a:xfrm>
            <a:off x="6887723" y="5403850"/>
            <a:ext cx="182563" cy="109537"/>
          </a:xfrm>
          <a:custGeom>
            <a:avLst/>
            <a:gdLst>
              <a:gd name="T0" fmla="*/ 53 w 115"/>
              <a:gd name="T1" fmla="*/ 17 h 69"/>
              <a:gd name="T2" fmla="*/ 48 w 115"/>
              <a:gd name="T3" fmla="*/ 29 h 69"/>
              <a:gd name="T4" fmla="*/ 89 w 115"/>
              <a:gd name="T5" fmla="*/ 41 h 69"/>
              <a:gd name="T6" fmla="*/ 89 w 115"/>
              <a:gd name="T7" fmla="*/ 28 h 69"/>
              <a:gd name="T8" fmla="*/ 48 w 115"/>
              <a:gd name="T9" fmla="*/ 40 h 69"/>
              <a:gd name="T10" fmla="*/ 53 w 115"/>
              <a:gd name="T11" fmla="*/ 52 h 69"/>
              <a:gd name="T12" fmla="*/ 82 w 115"/>
              <a:gd name="T13" fmla="*/ 35 h 69"/>
              <a:gd name="T14" fmla="*/ 53 w 115"/>
              <a:gd name="T15" fmla="*/ 17 h 69"/>
              <a:gd name="T16" fmla="*/ 0 w 115"/>
              <a:gd name="T17" fmla="*/ 0 h 69"/>
              <a:gd name="T18" fmla="*/ 67 w 115"/>
              <a:gd name="T19" fmla="*/ 40 h 69"/>
              <a:gd name="T20" fmla="*/ 67 w 115"/>
              <a:gd name="T21" fmla="*/ 29 h 69"/>
              <a:gd name="T22" fmla="*/ 0 w 115"/>
              <a:gd name="T23" fmla="*/ 69 h 69"/>
              <a:gd name="T24" fmla="*/ 115 w 115"/>
              <a:gd name="T25" fmla="*/ 35 h 69"/>
              <a:gd name="T26" fmla="*/ 0 w 115"/>
              <a:gd name="T27" fmla="*/ 0 h 69"/>
              <a:gd name="T28" fmla="*/ 53 w 115"/>
              <a:gd name="T29" fmla="*/ 1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9">
                <a:moveTo>
                  <a:pt x="53" y="17"/>
                </a:moveTo>
                <a:lnTo>
                  <a:pt x="48" y="29"/>
                </a:lnTo>
                <a:lnTo>
                  <a:pt x="89" y="41"/>
                </a:lnTo>
                <a:lnTo>
                  <a:pt x="89" y="28"/>
                </a:lnTo>
                <a:lnTo>
                  <a:pt x="48" y="40"/>
                </a:lnTo>
                <a:lnTo>
                  <a:pt x="53" y="52"/>
                </a:lnTo>
                <a:lnTo>
                  <a:pt x="82" y="35"/>
                </a:lnTo>
                <a:lnTo>
                  <a:pt x="53" y="17"/>
                </a:lnTo>
                <a:lnTo>
                  <a:pt x="0" y="0"/>
                </a:lnTo>
                <a:lnTo>
                  <a:pt x="67" y="40"/>
                </a:lnTo>
                <a:lnTo>
                  <a:pt x="67" y="29"/>
                </a:lnTo>
                <a:lnTo>
                  <a:pt x="0" y="69"/>
                </a:lnTo>
                <a:lnTo>
                  <a:pt x="115" y="35"/>
                </a:lnTo>
                <a:lnTo>
                  <a:pt x="0" y="0"/>
                </a:lnTo>
                <a:lnTo>
                  <a:pt x="53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2" name="Rectangle 84"/>
          <p:cNvSpPr>
            <a:spLocks noChangeArrowheads="1"/>
          </p:cNvSpPr>
          <p:nvPr/>
        </p:nvSpPr>
        <p:spPr bwMode="auto">
          <a:xfrm>
            <a:off x="5924111" y="5448300"/>
            <a:ext cx="142875" cy="206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3" name="Freeform 85"/>
          <p:cNvSpPr>
            <a:spLocks/>
          </p:cNvSpPr>
          <p:nvPr/>
        </p:nvSpPr>
        <p:spPr bwMode="auto">
          <a:xfrm>
            <a:off x="6055873" y="5467350"/>
            <a:ext cx="773113" cy="239712"/>
          </a:xfrm>
          <a:custGeom>
            <a:avLst/>
            <a:gdLst>
              <a:gd name="T0" fmla="*/ 34 w 487"/>
              <a:gd name="T1" fmla="*/ 34 h 151"/>
              <a:gd name="T2" fmla="*/ 53 w 487"/>
              <a:gd name="T3" fmla="*/ 17 h 151"/>
              <a:gd name="T4" fmla="*/ 65 w 487"/>
              <a:gd name="T5" fmla="*/ 15 h 151"/>
              <a:gd name="T6" fmla="*/ 84 w 487"/>
              <a:gd name="T7" fmla="*/ 27 h 151"/>
              <a:gd name="T8" fmla="*/ 96 w 487"/>
              <a:gd name="T9" fmla="*/ 45 h 151"/>
              <a:gd name="T10" fmla="*/ 112 w 487"/>
              <a:gd name="T11" fmla="*/ 69 h 151"/>
              <a:gd name="T12" fmla="*/ 119 w 487"/>
              <a:gd name="T13" fmla="*/ 81 h 151"/>
              <a:gd name="T14" fmla="*/ 134 w 487"/>
              <a:gd name="T15" fmla="*/ 101 h 151"/>
              <a:gd name="T16" fmla="*/ 148 w 487"/>
              <a:gd name="T17" fmla="*/ 120 h 151"/>
              <a:gd name="T18" fmla="*/ 176 w 487"/>
              <a:gd name="T19" fmla="*/ 148 h 151"/>
              <a:gd name="T20" fmla="*/ 193 w 487"/>
              <a:gd name="T21" fmla="*/ 148 h 151"/>
              <a:gd name="T22" fmla="*/ 215 w 487"/>
              <a:gd name="T23" fmla="*/ 125 h 151"/>
              <a:gd name="T24" fmla="*/ 227 w 487"/>
              <a:gd name="T25" fmla="*/ 107 h 151"/>
              <a:gd name="T26" fmla="*/ 243 w 487"/>
              <a:gd name="T27" fmla="*/ 84 h 151"/>
              <a:gd name="T28" fmla="*/ 255 w 487"/>
              <a:gd name="T29" fmla="*/ 67 h 151"/>
              <a:gd name="T30" fmla="*/ 267 w 487"/>
              <a:gd name="T31" fmla="*/ 48 h 151"/>
              <a:gd name="T32" fmla="*/ 300 w 487"/>
              <a:gd name="T33" fmla="*/ 17 h 151"/>
              <a:gd name="T34" fmla="*/ 320 w 487"/>
              <a:gd name="T35" fmla="*/ 27 h 151"/>
              <a:gd name="T36" fmla="*/ 339 w 487"/>
              <a:gd name="T37" fmla="*/ 53 h 151"/>
              <a:gd name="T38" fmla="*/ 355 w 487"/>
              <a:gd name="T39" fmla="*/ 79 h 151"/>
              <a:gd name="T40" fmla="*/ 367 w 487"/>
              <a:gd name="T41" fmla="*/ 93 h 151"/>
              <a:gd name="T42" fmla="*/ 382 w 487"/>
              <a:gd name="T43" fmla="*/ 115 h 151"/>
              <a:gd name="T44" fmla="*/ 394 w 487"/>
              <a:gd name="T45" fmla="*/ 132 h 151"/>
              <a:gd name="T46" fmla="*/ 422 w 487"/>
              <a:gd name="T47" fmla="*/ 151 h 151"/>
              <a:gd name="T48" fmla="*/ 441 w 487"/>
              <a:gd name="T49" fmla="*/ 144 h 151"/>
              <a:gd name="T50" fmla="*/ 462 w 487"/>
              <a:gd name="T51" fmla="*/ 124 h 151"/>
              <a:gd name="T52" fmla="*/ 479 w 487"/>
              <a:gd name="T53" fmla="*/ 93 h 151"/>
              <a:gd name="T54" fmla="*/ 465 w 487"/>
              <a:gd name="T55" fmla="*/ 91 h 151"/>
              <a:gd name="T56" fmla="*/ 448 w 487"/>
              <a:gd name="T57" fmla="*/ 115 h 151"/>
              <a:gd name="T58" fmla="*/ 434 w 487"/>
              <a:gd name="T59" fmla="*/ 131 h 151"/>
              <a:gd name="T60" fmla="*/ 417 w 487"/>
              <a:gd name="T61" fmla="*/ 139 h 151"/>
              <a:gd name="T62" fmla="*/ 415 w 487"/>
              <a:gd name="T63" fmla="*/ 134 h 151"/>
              <a:gd name="T64" fmla="*/ 396 w 487"/>
              <a:gd name="T65" fmla="*/ 113 h 151"/>
              <a:gd name="T66" fmla="*/ 381 w 487"/>
              <a:gd name="T67" fmla="*/ 91 h 151"/>
              <a:gd name="T68" fmla="*/ 367 w 487"/>
              <a:gd name="T69" fmla="*/ 70 h 151"/>
              <a:gd name="T70" fmla="*/ 356 w 487"/>
              <a:gd name="T71" fmla="*/ 57 h 151"/>
              <a:gd name="T72" fmla="*/ 338 w 487"/>
              <a:gd name="T73" fmla="*/ 31 h 151"/>
              <a:gd name="T74" fmla="*/ 313 w 487"/>
              <a:gd name="T75" fmla="*/ 3 h 151"/>
              <a:gd name="T76" fmla="*/ 289 w 487"/>
              <a:gd name="T77" fmla="*/ 3 h 151"/>
              <a:gd name="T78" fmla="*/ 255 w 487"/>
              <a:gd name="T79" fmla="*/ 45 h 151"/>
              <a:gd name="T80" fmla="*/ 243 w 487"/>
              <a:gd name="T81" fmla="*/ 63 h 151"/>
              <a:gd name="T82" fmla="*/ 241 w 487"/>
              <a:gd name="T83" fmla="*/ 69 h 151"/>
              <a:gd name="T84" fmla="*/ 224 w 487"/>
              <a:gd name="T85" fmla="*/ 88 h 151"/>
              <a:gd name="T86" fmla="*/ 210 w 487"/>
              <a:gd name="T87" fmla="*/ 110 h 151"/>
              <a:gd name="T88" fmla="*/ 198 w 487"/>
              <a:gd name="T89" fmla="*/ 127 h 151"/>
              <a:gd name="T90" fmla="*/ 179 w 487"/>
              <a:gd name="T91" fmla="*/ 139 h 151"/>
              <a:gd name="T92" fmla="*/ 182 w 487"/>
              <a:gd name="T93" fmla="*/ 134 h 151"/>
              <a:gd name="T94" fmla="*/ 162 w 487"/>
              <a:gd name="T95" fmla="*/ 117 h 151"/>
              <a:gd name="T96" fmla="*/ 148 w 487"/>
              <a:gd name="T97" fmla="*/ 98 h 151"/>
              <a:gd name="T98" fmla="*/ 136 w 487"/>
              <a:gd name="T99" fmla="*/ 81 h 151"/>
              <a:gd name="T100" fmla="*/ 126 w 487"/>
              <a:gd name="T101" fmla="*/ 65 h 151"/>
              <a:gd name="T102" fmla="*/ 112 w 487"/>
              <a:gd name="T103" fmla="*/ 46 h 151"/>
              <a:gd name="T104" fmla="*/ 100 w 487"/>
              <a:gd name="T105" fmla="*/ 27 h 151"/>
              <a:gd name="T106" fmla="*/ 76 w 487"/>
              <a:gd name="T107" fmla="*/ 3 h 151"/>
              <a:gd name="T108" fmla="*/ 57 w 487"/>
              <a:gd name="T109" fmla="*/ 1 h 151"/>
              <a:gd name="T110" fmla="*/ 38 w 487"/>
              <a:gd name="T111" fmla="*/ 12 h 151"/>
              <a:gd name="T112" fmla="*/ 17 w 487"/>
              <a:gd name="T113" fmla="*/ 34 h 151"/>
              <a:gd name="T114" fmla="*/ 14 w 487"/>
              <a:gd name="T115" fmla="*/ 7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151">
                <a:moveTo>
                  <a:pt x="14" y="77"/>
                </a:moveTo>
                <a:lnTo>
                  <a:pt x="14" y="72"/>
                </a:lnTo>
                <a:lnTo>
                  <a:pt x="15" y="70"/>
                </a:lnTo>
                <a:lnTo>
                  <a:pt x="17" y="65"/>
                </a:lnTo>
                <a:lnTo>
                  <a:pt x="27" y="41"/>
                </a:lnTo>
                <a:lnTo>
                  <a:pt x="34" y="34"/>
                </a:lnTo>
                <a:lnTo>
                  <a:pt x="36" y="31"/>
                </a:lnTo>
                <a:lnTo>
                  <a:pt x="40" y="27"/>
                </a:lnTo>
                <a:lnTo>
                  <a:pt x="41" y="24"/>
                </a:lnTo>
                <a:lnTo>
                  <a:pt x="48" y="20"/>
                </a:lnTo>
                <a:lnTo>
                  <a:pt x="50" y="20"/>
                </a:lnTo>
                <a:lnTo>
                  <a:pt x="53" y="17"/>
                </a:lnTo>
                <a:lnTo>
                  <a:pt x="55" y="17"/>
                </a:lnTo>
                <a:lnTo>
                  <a:pt x="57" y="15"/>
                </a:lnTo>
                <a:lnTo>
                  <a:pt x="64" y="15"/>
                </a:lnTo>
                <a:lnTo>
                  <a:pt x="65" y="14"/>
                </a:lnTo>
                <a:lnTo>
                  <a:pt x="60" y="14"/>
                </a:lnTo>
                <a:lnTo>
                  <a:pt x="65" y="15"/>
                </a:lnTo>
                <a:lnTo>
                  <a:pt x="67" y="15"/>
                </a:lnTo>
                <a:lnTo>
                  <a:pt x="69" y="17"/>
                </a:lnTo>
                <a:lnTo>
                  <a:pt x="71" y="17"/>
                </a:lnTo>
                <a:lnTo>
                  <a:pt x="76" y="20"/>
                </a:lnTo>
                <a:lnTo>
                  <a:pt x="79" y="22"/>
                </a:lnTo>
                <a:lnTo>
                  <a:pt x="84" y="27"/>
                </a:lnTo>
                <a:lnTo>
                  <a:pt x="86" y="31"/>
                </a:lnTo>
                <a:lnTo>
                  <a:pt x="89" y="34"/>
                </a:lnTo>
                <a:lnTo>
                  <a:pt x="91" y="38"/>
                </a:lnTo>
                <a:lnTo>
                  <a:pt x="93" y="39"/>
                </a:lnTo>
                <a:lnTo>
                  <a:pt x="95" y="43"/>
                </a:lnTo>
                <a:lnTo>
                  <a:pt x="96" y="45"/>
                </a:lnTo>
                <a:lnTo>
                  <a:pt x="100" y="51"/>
                </a:lnTo>
                <a:lnTo>
                  <a:pt x="102" y="53"/>
                </a:lnTo>
                <a:lnTo>
                  <a:pt x="103" y="57"/>
                </a:lnTo>
                <a:lnTo>
                  <a:pt x="105" y="58"/>
                </a:lnTo>
                <a:lnTo>
                  <a:pt x="108" y="67"/>
                </a:lnTo>
                <a:lnTo>
                  <a:pt x="112" y="69"/>
                </a:lnTo>
                <a:lnTo>
                  <a:pt x="115" y="72"/>
                </a:lnTo>
                <a:lnTo>
                  <a:pt x="117" y="76"/>
                </a:lnTo>
                <a:lnTo>
                  <a:pt x="120" y="81"/>
                </a:lnTo>
                <a:lnTo>
                  <a:pt x="120" y="79"/>
                </a:lnTo>
                <a:lnTo>
                  <a:pt x="119" y="76"/>
                </a:lnTo>
                <a:lnTo>
                  <a:pt x="119" y="81"/>
                </a:lnTo>
                <a:lnTo>
                  <a:pt x="124" y="84"/>
                </a:lnTo>
                <a:lnTo>
                  <a:pt x="126" y="88"/>
                </a:lnTo>
                <a:lnTo>
                  <a:pt x="127" y="89"/>
                </a:lnTo>
                <a:lnTo>
                  <a:pt x="129" y="93"/>
                </a:lnTo>
                <a:lnTo>
                  <a:pt x="131" y="94"/>
                </a:lnTo>
                <a:lnTo>
                  <a:pt x="134" y="101"/>
                </a:lnTo>
                <a:lnTo>
                  <a:pt x="136" y="103"/>
                </a:lnTo>
                <a:lnTo>
                  <a:pt x="138" y="108"/>
                </a:lnTo>
                <a:lnTo>
                  <a:pt x="141" y="110"/>
                </a:lnTo>
                <a:lnTo>
                  <a:pt x="145" y="115"/>
                </a:lnTo>
                <a:lnTo>
                  <a:pt x="146" y="117"/>
                </a:lnTo>
                <a:lnTo>
                  <a:pt x="148" y="120"/>
                </a:lnTo>
                <a:lnTo>
                  <a:pt x="150" y="122"/>
                </a:lnTo>
                <a:lnTo>
                  <a:pt x="151" y="127"/>
                </a:lnTo>
                <a:lnTo>
                  <a:pt x="157" y="129"/>
                </a:lnTo>
                <a:lnTo>
                  <a:pt x="158" y="132"/>
                </a:lnTo>
                <a:lnTo>
                  <a:pt x="170" y="144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1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39"/>
                </a:lnTo>
                <a:lnTo>
                  <a:pt x="205" y="138"/>
                </a:lnTo>
                <a:lnTo>
                  <a:pt x="210" y="132"/>
                </a:lnTo>
                <a:lnTo>
                  <a:pt x="212" y="129"/>
                </a:lnTo>
                <a:lnTo>
                  <a:pt x="215" y="125"/>
                </a:lnTo>
                <a:lnTo>
                  <a:pt x="217" y="122"/>
                </a:lnTo>
                <a:lnTo>
                  <a:pt x="219" y="120"/>
                </a:lnTo>
                <a:lnTo>
                  <a:pt x="220" y="117"/>
                </a:lnTo>
                <a:lnTo>
                  <a:pt x="222" y="115"/>
                </a:lnTo>
                <a:lnTo>
                  <a:pt x="226" y="108"/>
                </a:lnTo>
                <a:lnTo>
                  <a:pt x="227" y="107"/>
                </a:lnTo>
                <a:lnTo>
                  <a:pt x="229" y="103"/>
                </a:lnTo>
                <a:lnTo>
                  <a:pt x="231" y="101"/>
                </a:lnTo>
                <a:lnTo>
                  <a:pt x="234" y="94"/>
                </a:lnTo>
                <a:lnTo>
                  <a:pt x="238" y="91"/>
                </a:lnTo>
                <a:lnTo>
                  <a:pt x="241" y="89"/>
                </a:lnTo>
                <a:lnTo>
                  <a:pt x="243" y="84"/>
                </a:lnTo>
                <a:lnTo>
                  <a:pt x="244" y="82"/>
                </a:lnTo>
                <a:lnTo>
                  <a:pt x="248" y="82"/>
                </a:lnTo>
                <a:lnTo>
                  <a:pt x="251" y="76"/>
                </a:lnTo>
                <a:lnTo>
                  <a:pt x="251" y="72"/>
                </a:lnTo>
                <a:lnTo>
                  <a:pt x="253" y="70"/>
                </a:lnTo>
                <a:lnTo>
                  <a:pt x="255" y="67"/>
                </a:lnTo>
                <a:lnTo>
                  <a:pt x="257" y="65"/>
                </a:lnTo>
                <a:lnTo>
                  <a:pt x="260" y="58"/>
                </a:lnTo>
                <a:lnTo>
                  <a:pt x="262" y="57"/>
                </a:lnTo>
                <a:lnTo>
                  <a:pt x="263" y="53"/>
                </a:lnTo>
                <a:lnTo>
                  <a:pt x="265" y="51"/>
                </a:lnTo>
                <a:lnTo>
                  <a:pt x="267" y="48"/>
                </a:lnTo>
                <a:lnTo>
                  <a:pt x="272" y="43"/>
                </a:lnTo>
                <a:lnTo>
                  <a:pt x="274" y="39"/>
                </a:lnTo>
                <a:lnTo>
                  <a:pt x="275" y="38"/>
                </a:lnTo>
                <a:lnTo>
                  <a:pt x="277" y="34"/>
                </a:lnTo>
                <a:lnTo>
                  <a:pt x="296" y="17"/>
                </a:lnTo>
                <a:lnTo>
                  <a:pt x="300" y="17"/>
                </a:lnTo>
                <a:lnTo>
                  <a:pt x="301" y="15"/>
                </a:lnTo>
                <a:lnTo>
                  <a:pt x="303" y="15"/>
                </a:lnTo>
                <a:lnTo>
                  <a:pt x="305" y="17"/>
                </a:lnTo>
                <a:lnTo>
                  <a:pt x="306" y="17"/>
                </a:lnTo>
                <a:lnTo>
                  <a:pt x="317" y="26"/>
                </a:lnTo>
                <a:lnTo>
                  <a:pt x="320" y="27"/>
                </a:lnTo>
                <a:lnTo>
                  <a:pt x="322" y="31"/>
                </a:lnTo>
                <a:lnTo>
                  <a:pt x="325" y="34"/>
                </a:lnTo>
                <a:lnTo>
                  <a:pt x="327" y="38"/>
                </a:lnTo>
                <a:lnTo>
                  <a:pt x="334" y="45"/>
                </a:lnTo>
                <a:lnTo>
                  <a:pt x="338" y="51"/>
                </a:lnTo>
                <a:lnTo>
                  <a:pt x="339" y="53"/>
                </a:lnTo>
                <a:lnTo>
                  <a:pt x="341" y="57"/>
                </a:lnTo>
                <a:lnTo>
                  <a:pt x="343" y="58"/>
                </a:lnTo>
                <a:lnTo>
                  <a:pt x="346" y="67"/>
                </a:lnTo>
                <a:lnTo>
                  <a:pt x="350" y="69"/>
                </a:lnTo>
                <a:lnTo>
                  <a:pt x="353" y="72"/>
                </a:lnTo>
                <a:lnTo>
                  <a:pt x="355" y="79"/>
                </a:lnTo>
                <a:lnTo>
                  <a:pt x="356" y="79"/>
                </a:lnTo>
                <a:lnTo>
                  <a:pt x="356" y="81"/>
                </a:lnTo>
                <a:lnTo>
                  <a:pt x="362" y="84"/>
                </a:lnTo>
                <a:lnTo>
                  <a:pt x="363" y="88"/>
                </a:lnTo>
                <a:lnTo>
                  <a:pt x="365" y="89"/>
                </a:lnTo>
                <a:lnTo>
                  <a:pt x="367" y="93"/>
                </a:lnTo>
                <a:lnTo>
                  <a:pt x="369" y="94"/>
                </a:lnTo>
                <a:lnTo>
                  <a:pt x="370" y="98"/>
                </a:lnTo>
                <a:lnTo>
                  <a:pt x="375" y="103"/>
                </a:lnTo>
                <a:lnTo>
                  <a:pt x="377" y="107"/>
                </a:lnTo>
                <a:lnTo>
                  <a:pt x="379" y="108"/>
                </a:lnTo>
                <a:lnTo>
                  <a:pt x="382" y="115"/>
                </a:lnTo>
                <a:lnTo>
                  <a:pt x="384" y="117"/>
                </a:lnTo>
                <a:lnTo>
                  <a:pt x="386" y="120"/>
                </a:lnTo>
                <a:lnTo>
                  <a:pt x="387" y="122"/>
                </a:lnTo>
                <a:lnTo>
                  <a:pt x="389" y="125"/>
                </a:lnTo>
                <a:lnTo>
                  <a:pt x="393" y="129"/>
                </a:lnTo>
                <a:lnTo>
                  <a:pt x="394" y="132"/>
                </a:lnTo>
                <a:lnTo>
                  <a:pt x="406" y="144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1"/>
                </a:lnTo>
                <a:lnTo>
                  <a:pt x="422" y="151"/>
                </a:lnTo>
                <a:lnTo>
                  <a:pt x="427" y="150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4"/>
                </a:lnTo>
                <a:lnTo>
                  <a:pt x="441" y="144"/>
                </a:lnTo>
                <a:lnTo>
                  <a:pt x="443" y="141"/>
                </a:lnTo>
                <a:lnTo>
                  <a:pt x="446" y="139"/>
                </a:lnTo>
                <a:lnTo>
                  <a:pt x="453" y="132"/>
                </a:lnTo>
                <a:lnTo>
                  <a:pt x="455" y="129"/>
                </a:lnTo>
                <a:lnTo>
                  <a:pt x="458" y="125"/>
                </a:lnTo>
                <a:lnTo>
                  <a:pt x="462" y="124"/>
                </a:lnTo>
                <a:lnTo>
                  <a:pt x="463" y="119"/>
                </a:lnTo>
                <a:lnTo>
                  <a:pt x="465" y="117"/>
                </a:lnTo>
                <a:lnTo>
                  <a:pt x="470" y="107"/>
                </a:lnTo>
                <a:lnTo>
                  <a:pt x="472" y="105"/>
                </a:lnTo>
                <a:lnTo>
                  <a:pt x="475" y="98"/>
                </a:lnTo>
                <a:lnTo>
                  <a:pt x="479" y="93"/>
                </a:lnTo>
                <a:lnTo>
                  <a:pt x="487" y="79"/>
                </a:lnTo>
                <a:lnTo>
                  <a:pt x="487" y="77"/>
                </a:lnTo>
                <a:lnTo>
                  <a:pt x="474" y="74"/>
                </a:lnTo>
                <a:lnTo>
                  <a:pt x="474" y="72"/>
                </a:lnTo>
                <a:lnTo>
                  <a:pt x="468" y="86"/>
                </a:lnTo>
                <a:lnTo>
                  <a:pt x="465" y="91"/>
                </a:lnTo>
                <a:lnTo>
                  <a:pt x="462" y="98"/>
                </a:lnTo>
                <a:lnTo>
                  <a:pt x="460" y="100"/>
                </a:lnTo>
                <a:lnTo>
                  <a:pt x="455" y="110"/>
                </a:lnTo>
                <a:lnTo>
                  <a:pt x="453" y="112"/>
                </a:lnTo>
                <a:lnTo>
                  <a:pt x="451" y="113"/>
                </a:lnTo>
                <a:lnTo>
                  <a:pt x="448" y="115"/>
                </a:lnTo>
                <a:lnTo>
                  <a:pt x="446" y="120"/>
                </a:lnTo>
                <a:lnTo>
                  <a:pt x="444" y="122"/>
                </a:lnTo>
                <a:lnTo>
                  <a:pt x="443" y="125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4"/>
                </a:lnTo>
                <a:lnTo>
                  <a:pt x="427" y="134"/>
                </a:lnTo>
                <a:lnTo>
                  <a:pt x="425" y="136"/>
                </a:lnTo>
                <a:lnTo>
                  <a:pt x="420" y="136"/>
                </a:lnTo>
                <a:lnTo>
                  <a:pt x="417" y="139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4"/>
                </a:lnTo>
                <a:lnTo>
                  <a:pt x="415" y="134"/>
                </a:lnTo>
                <a:lnTo>
                  <a:pt x="413" y="134"/>
                </a:lnTo>
                <a:lnTo>
                  <a:pt x="405" y="125"/>
                </a:lnTo>
                <a:lnTo>
                  <a:pt x="403" y="122"/>
                </a:lnTo>
                <a:lnTo>
                  <a:pt x="400" y="119"/>
                </a:lnTo>
                <a:lnTo>
                  <a:pt x="398" y="115"/>
                </a:lnTo>
                <a:lnTo>
                  <a:pt x="396" y="113"/>
                </a:lnTo>
                <a:lnTo>
                  <a:pt x="394" y="110"/>
                </a:lnTo>
                <a:lnTo>
                  <a:pt x="393" y="108"/>
                </a:lnTo>
                <a:lnTo>
                  <a:pt x="389" y="101"/>
                </a:lnTo>
                <a:lnTo>
                  <a:pt x="387" y="100"/>
                </a:lnTo>
                <a:lnTo>
                  <a:pt x="386" y="96"/>
                </a:lnTo>
                <a:lnTo>
                  <a:pt x="381" y="91"/>
                </a:lnTo>
                <a:lnTo>
                  <a:pt x="379" y="88"/>
                </a:lnTo>
                <a:lnTo>
                  <a:pt x="377" y="86"/>
                </a:lnTo>
                <a:lnTo>
                  <a:pt x="375" y="82"/>
                </a:lnTo>
                <a:lnTo>
                  <a:pt x="374" y="81"/>
                </a:lnTo>
                <a:lnTo>
                  <a:pt x="372" y="77"/>
                </a:lnTo>
                <a:lnTo>
                  <a:pt x="367" y="70"/>
                </a:lnTo>
                <a:lnTo>
                  <a:pt x="367" y="72"/>
                </a:lnTo>
                <a:lnTo>
                  <a:pt x="369" y="72"/>
                </a:lnTo>
                <a:lnTo>
                  <a:pt x="363" y="65"/>
                </a:lnTo>
                <a:lnTo>
                  <a:pt x="362" y="63"/>
                </a:lnTo>
                <a:lnTo>
                  <a:pt x="360" y="58"/>
                </a:lnTo>
                <a:lnTo>
                  <a:pt x="356" y="57"/>
                </a:lnTo>
                <a:lnTo>
                  <a:pt x="353" y="51"/>
                </a:lnTo>
                <a:lnTo>
                  <a:pt x="351" y="50"/>
                </a:lnTo>
                <a:lnTo>
                  <a:pt x="350" y="46"/>
                </a:lnTo>
                <a:lnTo>
                  <a:pt x="348" y="45"/>
                </a:lnTo>
                <a:lnTo>
                  <a:pt x="344" y="38"/>
                </a:lnTo>
                <a:lnTo>
                  <a:pt x="338" y="31"/>
                </a:lnTo>
                <a:lnTo>
                  <a:pt x="336" y="27"/>
                </a:lnTo>
                <a:lnTo>
                  <a:pt x="332" y="24"/>
                </a:lnTo>
                <a:lnTo>
                  <a:pt x="331" y="20"/>
                </a:lnTo>
                <a:lnTo>
                  <a:pt x="327" y="17"/>
                </a:lnTo>
                <a:lnTo>
                  <a:pt x="324" y="15"/>
                </a:lnTo>
                <a:lnTo>
                  <a:pt x="313" y="3"/>
                </a:lnTo>
                <a:lnTo>
                  <a:pt x="312" y="3"/>
                </a:lnTo>
                <a:lnTo>
                  <a:pt x="310" y="1"/>
                </a:lnTo>
                <a:lnTo>
                  <a:pt x="303" y="1"/>
                </a:lnTo>
                <a:lnTo>
                  <a:pt x="294" y="1"/>
                </a:lnTo>
                <a:lnTo>
                  <a:pt x="293" y="3"/>
                </a:lnTo>
                <a:lnTo>
                  <a:pt x="289" y="3"/>
                </a:lnTo>
                <a:lnTo>
                  <a:pt x="267" y="27"/>
                </a:lnTo>
                <a:lnTo>
                  <a:pt x="265" y="31"/>
                </a:lnTo>
                <a:lnTo>
                  <a:pt x="263" y="32"/>
                </a:lnTo>
                <a:lnTo>
                  <a:pt x="262" y="36"/>
                </a:lnTo>
                <a:lnTo>
                  <a:pt x="257" y="41"/>
                </a:lnTo>
                <a:lnTo>
                  <a:pt x="255" y="45"/>
                </a:lnTo>
                <a:lnTo>
                  <a:pt x="253" y="46"/>
                </a:lnTo>
                <a:lnTo>
                  <a:pt x="251" y="50"/>
                </a:lnTo>
                <a:lnTo>
                  <a:pt x="250" y="51"/>
                </a:lnTo>
                <a:lnTo>
                  <a:pt x="246" y="58"/>
                </a:lnTo>
                <a:lnTo>
                  <a:pt x="244" y="60"/>
                </a:lnTo>
                <a:lnTo>
                  <a:pt x="243" y="63"/>
                </a:lnTo>
                <a:lnTo>
                  <a:pt x="241" y="65"/>
                </a:lnTo>
                <a:lnTo>
                  <a:pt x="238" y="70"/>
                </a:lnTo>
                <a:lnTo>
                  <a:pt x="238" y="76"/>
                </a:lnTo>
                <a:lnTo>
                  <a:pt x="239" y="72"/>
                </a:lnTo>
                <a:lnTo>
                  <a:pt x="239" y="70"/>
                </a:lnTo>
                <a:lnTo>
                  <a:pt x="241" y="69"/>
                </a:lnTo>
                <a:lnTo>
                  <a:pt x="238" y="72"/>
                </a:lnTo>
                <a:lnTo>
                  <a:pt x="232" y="77"/>
                </a:lnTo>
                <a:lnTo>
                  <a:pt x="231" y="79"/>
                </a:lnTo>
                <a:lnTo>
                  <a:pt x="227" y="81"/>
                </a:lnTo>
                <a:lnTo>
                  <a:pt x="226" y="86"/>
                </a:lnTo>
                <a:lnTo>
                  <a:pt x="224" y="88"/>
                </a:lnTo>
                <a:lnTo>
                  <a:pt x="220" y="94"/>
                </a:lnTo>
                <a:lnTo>
                  <a:pt x="219" y="96"/>
                </a:lnTo>
                <a:lnTo>
                  <a:pt x="217" y="100"/>
                </a:lnTo>
                <a:lnTo>
                  <a:pt x="215" y="101"/>
                </a:lnTo>
                <a:lnTo>
                  <a:pt x="212" y="108"/>
                </a:lnTo>
                <a:lnTo>
                  <a:pt x="210" y="110"/>
                </a:lnTo>
                <a:lnTo>
                  <a:pt x="208" y="113"/>
                </a:lnTo>
                <a:lnTo>
                  <a:pt x="207" y="115"/>
                </a:lnTo>
                <a:lnTo>
                  <a:pt x="205" y="119"/>
                </a:lnTo>
                <a:lnTo>
                  <a:pt x="201" y="122"/>
                </a:lnTo>
                <a:lnTo>
                  <a:pt x="200" y="125"/>
                </a:lnTo>
                <a:lnTo>
                  <a:pt x="198" y="127"/>
                </a:lnTo>
                <a:lnTo>
                  <a:pt x="195" y="129"/>
                </a:lnTo>
                <a:lnTo>
                  <a:pt x="188" y="134"/>
                </a:lnTo>
                <a:lnTo>
                  <a:pt x="186" y="134"/>
                </a:lnTo>
                <a:lnTo>
                  <a:pt x="184" y="136"/>
                </a:lnTo>
                <a:lnTo>
                  <a:pt x="182" y="136"/>
                </a:lnTo>
                <a:lnTo>
                  <a:pt x="179" y="139"/>
                </a:lnTo>
                <a:lnTo>
                  <a:pt x="182" y="138"/>
                </a:lnTo>
                <a:lnTo>
                  <a:pt x="186" y="138"/>
                </a:lnTo>
                <a:lnTo>
                  <a:pt x="189" y="139"/>
                </a:lnTo>
                <a:lnTo>
                  <a:pt x="186" y="136"/>
                </a:lnTo>
                <a:lnTo>
                  <a:pt x="184" y="136"/>
                </a:lnTo>
                <a:lnTo>
                  <a:pt x="182" y="134"/>
                </a:lnTo>
                <a:lnTo>
                  <a:pt x="179" y="134"/>
                </a:lnTo>
                <a:lnTo>
                  <a:pt x="177" y="134"/>
                </a:lnTo>
                <a:lnTo>
                  <a:pt x="169" y="125"/>
                </a:lnTo>
                <a:lnTo>
                  <a:pt x="167" y="122"/>
                </a:lnTo>
                <a:lnTo>
                  <a:pt x="164" y="119"/>
                </a:lnTo>
                <a:lnTo>
                  <a:pt x="162" y="117"/>
                </a:lnTo>
                <a:lnTo>
                  <a:pt x="160" y="115"/>
                </a:lnTo>
                <a:lnTo>
                  <a:pt x="158" y="113"/>
                </a:lnTo>
                <a:lnTo>
                  <a:pt x="157" y="110"/>
                </a:lnTo>
                <a:lnTo>
                  <a:pt x="155" y="108"/>
                </a:lnTo>
                <a:lnTo>
                  <a:pt x="151" y="100"/>
                </a:lnTo>
                <a:lnTo>
                  <a:pt x="148" y="98"/>
                </a:lnTo>
                <a:lnTo>
                  <a:pt x="146" y="96"/>
                </a:lnTo>
                <a:lnTo>
                  <a:pt x="145" y="94"/>
                </a:lnTo>
                <a:lnTo>
                  <a:pt x="141" y="88"/>
                </a:lnTo>
                <a:lnTo>
                  <a:pt x="139" y="86"/>
                </a:lnTo>
                <a:lnTo>
                  <a:pt x="138" y="82"/>
                </a:lnTo>
                <a:lnTo>
                  <a:pt x="136" y="81"/>
                </a:lnTo>
                <a:lnTo>
                  <a:pt x="134" y="77"/>
                </a:lnTo>
                <a:lnTo>
                  <a:pt x="133" y="74"/>
                </a:lnTo>
                <a:lnTo>
                  <a:pt x="131" y="72"/>
                </a:lnTo>
                <a:lnTo>
                  <a:pt x="131" y="70"/>
                </a:lnTo>
                <a:lnTo>
                  <a:pt x="127" y="69"/>
                </a:lnTo>
                <a:lnTo>
                  <a:pt x="126" y="65"/>
                </a:lnTo>
                <a:lnTo>
                  <a:pt x="124" y="63"/>
                </a:lnTo>
                <a:lnTo>
                  <a:pt x="122" y="58"/>
                </a:lnTo>
                <a:lnTo>
                  <a:pt x="119" y="57"/>
                </a:lnTo>
                <a:lnTo>
                  <a:pt x="115" y="51"/>
                </a:lnTo>
                <a:lnTo>
                  <a:pt x="114" y="50"/>
                </a:lnTo>
                <a:lnTo>
                  <a:pt x="112" y="46"/>
                </a:lnTo>
                <a:lnTo>
                  <a:pt x="110" y="45"/>
                </a:lnTo>
                <a:lnTo>
                  <a:pt x="107" y="38"/>
                </a:lnTo>
                <a:lnTo>
                  <a:pt x="105" y="36"/>
                </a:lnTo>
                <a:lnTo>
                  <a:pt x="103" y="32"/>
                </a:lnTo>
                <a:lnTo>
                  <a:pt x="102" y="31"/>
                </a:lnTo>
                <a:lnTo>
                  <a:pt x="100" y="27"/>
                </a:lnTo>
                <a:lnTo>
                  <a:pt x="96" y="24"/>
                </a:lnTo>
                <a:lnTo>
                  <a:pt x="95" y="20"/>
                </a:lnTo>
                <a:lnTo>
                  <a:pt x="86" y="12"/>
                </a:lnTo>
                <a:lnTo>
                  <a:pt x="83" y="10"/>
                </a:lnTo>
                <a:lnTo>
                  <a:pt x="77" y="3"/>
                </a:lnTo>
                <a:lnTo>
                  <a:pt x="76" y="3"/>
                </a:lnTo>
                <a:lnTo>
                  <a:pt x="74" y="1"/>
                </a:lnTo>
                <a:lnTo>
                  <a:pt x="65" y="1"/>
                </a:lnTo>
                <a:lnTo>
                  <a:pt x="71" y="3"/>
                </a:lnTo>
                <a:lnTo>
                  <a:pt x="67" y="0"/>
                </a:lnTo>
                <a:lnTo>
                  <a:pt x="58" y="0"/>
                </a:lnTo>
                <a:lnTo>
                  <a:pt x="57" y="1"/>
                </a:lnTo>
                <a:lnTo>
                  <a:pt x="50" y="1"/>
                </a:lnTo>
                <a:lnTo>
                  <a:pt x="48" y="3"/>
                </a:lnTo>
                <a:lnTo>
                  <a:pt x="46" y="3"/>
                </a:lnTo>
                <a:lnTo>
                  <a:pt x="43" y="7"/>
                </a:lnTo>
                <a:lnTo>
                  <a:pt x="41" y="7"/>
                </a:lnTo>
                <a:lnTo>
                  <a:pt x="38" y="12"/>
                </a:lnTo>
                <a:lnTo>
                  <a:pt x="34" y="14"/>
                </a:lnTo>
                <a:lnTo>
                  <a:pt x="31" y="17"/>
                </a:lnTo>
                <a:lnTo>
                  <a:pt x="29" y="20"/>
                </a:lnTo>
                <a:lnTo>
                  <a:pt x="26" y="24"/>
                </a:lnTo>
                <a:lnTo>
                  <a:pt x="24" y="27"/>
                </a:lnTo>
                <a:lnTo>
                  <a:pt x="17" y="34"/>
                </a:lnTo>
                <a:lnTo>
                  <a:pt x="3" y="58"/>
                </a:lnTo>
                <a:lnTo>
                  <a:pt x="2" y="63"/>
                </a:lnTo>
                <a:lnTo>
                  <a:pt x="0" y="69"/>
                </a:lnTo>
                <a:lnTo>
                  <a:pt x="0" y="76"/>
                </a:lnTo>
                <a:lnTo>
                  <a:pt x="0" y="74"/>
                </a:lnTo>
                <a:lnTo>
                  <a:pt x="14" y="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4" name="Rectangle 86"/>
          <p:cNvSpPr>
            <a:spLocks noChangeArrowheads="1"/>
          </p:cNvSpPr>
          <p:nvPr/>
        </p:nvSpPr>
        <p:spPr bwMode="auto">
          <a:xfrm>
            <a:off x="6817873" y="5576887"/>
            <a:ext cx="214313" cy="206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5" name="Freeform 87"/>
          <p:cNvSpPr>
            <a:spLocks/>
          </p:cNvSpPr>
          <p:nvPr/>
        </p:nvSpPr>
        <p:spPr bwMode="auto">
          <a:xfrm>
            <a:off x="6965511" y="5567362"/>
            <a:ext cx="66675" cy="39688"/>
          </a:xfrm>
          <a:custGeom>
            <a:avLst/>
            <a:gdLst>
              <a:gd name="T0" fmla="*/ 0 w 42"/>
              <a:gd name="T1" fmla="*/ 0 h 25"/>
              <a:gd name="T2" fmla="*/ 42 w 42"/>
              <a:gd name="T3" fmla="*/ 13 h 25"/>
              <a:gd name="T4" fmla="*/ 0 w 42"/>
              <a:gd name="T5" fmla="*/ 25 h 25"/>
              <a:gd name="T6" fmla="*/ 21 w 42"/>
              <a:gd name="T7" fmla="*/ 13 h 25"/>
              <a:gd name="T8" fmla="*/ 0 w 4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5">
                <a:moveTo>
                  <a:pt x="0" y="0"/>
                </a:moveTo>
                <a:lnTo>
                  <a:pt x="42" y="13"/>
                </a:lnTo>
                <a:lnTo>
                  <a:pt x="0" y="25"/>
                </a:lnTo>
                <a:lnTo>
                  <a:pt x="21" y="1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6" name="Freeform 88"/>
          <p:cNvSpPr>
            <a:spLocks/>
          </p:cNvSpPr>
          <p:nvPr/>
        </p:nvSpPr>
        <p:spPr bwMode="auto">
          <a:xfrm>
            <a:off x="6887723" y="5532437"/>
            <a:ext cx="182563" cy="109538"/>
          </a:xfrm>
          <a:custGeom>
            <a:avLst/>
            <a:gdLst>
              <a:gd name="T0" fmla="*/ 53 w 115"/>
              <a:gd name="T1" fmla="*/ 17 h 69"/>
              <a:gd name="T2" fmla="*/ 48 w 115"/>
              <a:gd name="T3" fmla="*/ 29 h 69"/>
              <a:gd name="T4" fmla="*/ 89 w 115"/>
              <a:gd name="T5" fmla="*/ 41 h 69"/>
              <a:gd name="T6" fmla="*/ 89 w 115"/>
              <a:gd name="T7" fmla="*/ 28 h 69"/>
              <a:gd name="T8" fmla="*/ 48 w 115"/>
              <a:gd name="T9" fmla="*/ 40 h 69"/>
              <a:gd name="T10" fmla="*/ 53 w 115"/>
              <a:gd name="T11" fmla="*/ 52 h 69"/>
              <a:gd name="T12" fmla="*/ 82 w 115"/>
              <a:gd name="T13" fmla="*/ 35 h 69"/>
              <a:gd name="T14" fmla="*/ 53 w 115"/>
              <a:gd name="T15" fmla="*/ 17 h 69"/>
              <a:gd name="T16" fmla="*/ 0 w 115"/>
              <a:gd name="T17" fmla="*/ 0 h 69"/>
              <a:gd name="T18" fmla="*/ 67 w 115"/>
              <a:gd name="T19" fmla="*/ 40 h 69"/>
              <a:gd name="T20" fmla="*/ 67 w 115"/>
              <a:gd name="T21" fmla="*/ 29 h 69"/>
              <a:gd name="T22" fmla="*/ 0 w 115"/>
              <a:gd name="T23" fmla="*/ 69 h 69"/>
              <a:gd name="T24" fmla="*/ 115 w 115"/>
              <a:gd name="T25" fmla="*/ 35 h 69"/>
              <a:gd name="T26" fmla="*/ 0 w 115"/>
              <a:gd name="T27" fmla="*/ 0 h 69"/>
              <a:gd name="T28" fmla="*/ 53 w 115"/>
              <a:gd name="T29" fmla="*/ 1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9">
                <a:moveTo>
                  <a:pt x="53" y="17"/>
                </a:moveTo>
                <a:lnTo>
                  <a:pt x="48" y="29"/>
                </a:lnTo>
                <a:lnTo>
                  <a:pt x="89" y="41"/>
                </a:lnTo>
                <a:lnTo>
                  <a:pt x="89" y="28"/>
                </a:lnTo>
                <a:lnTo>
                  <a:pt x="48" y="40"/>
                </a:lnTo>
                <a:lnTo>
                  <a:pt x="53" y="52"/>
                </a:lnTo>
                <a:lnTo>
                  <a:pt x="82" y="35"/>
                </a:lnTo>
                <a:lnTo>
                  <a:pt x="53" y="17"/>
                </a:lnTo>
                <a:lnTo>
                  <a:pt x="0" y="0"/>
                </a:lnTo>
                <a:lnTo>
                  <a:pt x="67" y="40"/>
                </a:lnTo>
                <a:lnTo>
                  <a:pt x="67" y="29"/>
                </a:lnTo>
                <a:lnTo>
                  <a:pt x="0" y="69"/>
                </a:lnTo>
                <a:lnTo>
                  <a:pt x="115" y="35"/>
                </a:lnTo>
                <a:lnTo>
                  <a:pt x="0" y="0"/>
                </a:lnTo>
                <a:lnTo>
                  <a:pt x="53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7" name="Rectangle 89"/>
          <p:cNvSpPr>
            <a:spLocks noChangeArrowheads="1"/>
          </p:cNvSpPr>
          <p:nvPr/>
        </p:nvSpPr>
        <p:spPr bwMode="auto">
          <a:xfrm>
            <a:off x="5924111" y="5576887"/>
            <a:ext cx="142875" cy="206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8" name="Freeform 90"/>
          <p:cNvSpPr>
            <a:spLocks/>
          </p:cNvSpPr>
          <p:nvPr/>
        </p:nvSpPr>
        <p:spPr bwMode="auto">
          <a:xfrm>
            <a:off x="6055873" y="4692650"/>
            <a:ext cx="773113" cy="241300"/>
          </a:xfrm>
          <a:custGeom>
            <a:avLst/>
            <a:gdLst>
              <a:gd name="T0" fmla="*/ 34 w 487"/>
              <a:gd name="T1" fmla="*/ 35 h 152"/>
              <a:gd name="T2" fmla="*/ 53 w 487"/>
              <a:gd name="T3" fmla="*/ 17 h 152"/>
              <a:gd name="T4" fmla="*/ 65 w 487"/>
              <a:gd name="T5" fmla="*/ 16 h 152"/>
              <a:gd name="T6" fmla="*/ 84 w 487"/>
              <a:gd name="T7" fmla="*/ 28 h 152"/>
              <a:gd name="T8" fmla="*/ 96 w 487"/>
              <a:gd name="T9" fmla="*/ 45 h 152"/>
              <a:gd name="T10" fmla="*/ 112 w 487"/>
              <a:gd name="T11" fmla="*/ 69 h 152"/>
              <a:gd name="T12" fmla="*/ 119 w 487"/>
              <a:gd name="T13" fmla="*/ 81 h 152"/>
              <a:gd name="T14" fmla="*/ 134 w 487"/>
              <a:gd name="T15" fmla="*/ 102 h 152"/>
              <a:gd name="T16" fmla="*/ 148 w 487"/>
              <a:gd name="T17" fmla="*/ 121 h 152"/>
              <a:gd name="T18" fmla="*/ 176 w 487"/>
              <a:gd name="T19" fmla="*/ 148 h 152"/>
              <a:gd name="T20" fmla="*/ 193 w 487"/>
              <a:gd name="T21" fmla="*/ 148 h 152"/>
              <a:gd name="T22" fmla="*/ 215 w 487"/>
              <a:gd name="T23" fmla="*/ 126 h 152"/>
              <a:gd name="T24" fmla="*/ 227 w 487"/>
              <a:gd name="T25" fmla="*/ 107 h 152"/>
              <a:gd name="T26" fmla="*/ 243 w 487"/>
              <a:gd name="T27" fmla="*/ 85 h 152"/>
              <a:gd name="T28" fmla="*/ 255 w 487"/>
              <a:gd name="T29" fmla="*/ 67 h 152"/>
              <a:gd name="T30" fmla="*/ 267 w 487"/>
              <a:gd name="T31" fmla="*/ 48 h 152"/>
              <a:gd name="T32" fmla="*/ 300 w 487"/>
              <a:gd name="T33" fmla="*/ 17 h 152"/>
              <a:gd name="T34" fmla="*/ 320 w 487"/>
              <a:gd name="T35" fmla="*/ 28 h 152"/>
              <a:gd name="T36" fmla="*/ 339 w 487"/>
              <a:gd name="T37" fmla="*/ 54 h 152"/>
              <a:gd name="T38" fmla="*/ 355 w 487"/>
              <a:gd name="T39" fmla="*/ 79 h 152"/>
              <a:gd name="T40" fmla="*/ 367 w 487"/>
              <a:gd name="T41" fmla="*/ 93 h 152"/>
              <a:gd name="T42" fmla="*/ 382 w 487"/>
              <a:gd name="T43" fmla="*/ 116 h 152"/>
              <a:gd name="T44" fmla="*/ 394 w 487"/>
              <a:gd name="T45" fmla="*/ 133 h 152"/>
              <a:gd name="T46" fmla="*/ 422 w 487"/>
              <a:gd name="T47" fmla="*/ 152 h 152"/>
              <a:gd name="T48" fmla="*/ 441 w 487"/>
              <a:gd name="T49" fmla="*/ 145 h 152"/>
              <a:gd name="T50" fmla="*/ 462 w 487"/>
              <a:gd name="T51" fmla="*/ 124 h 152"/>
              <a:gd name="T52" fmla="*/ 479 w 487"/>
              <a:gd name="T53" fmla="*/ 93 h 152"/>
              <a:gd name="T54" fmla="*/ 465 w 487"/>
              <a:gd name="T55" fmla="*/ 92 h 152"/>
              <a:gd name="T56" fmla="*/ 448 w 487"/>
              <a:gd name="T57" fmla="*/ 116 h 152"/>
              <a:gd name="T58" fmla="*/ 434 w 487"/>
              <a:gd name="T59" fmla="*/ 131 h 152"/>
              <a:gd name="T60" fmla="*/ 417 w 487"/>
              <a:gd name="T61" fmla="*/ 140 h 152"/>
              <a:gd name="T62" fmla="*/ 415 w 487"/>
              <a:gd name="T63" fmla="*/ 135 h 152"/>
              <a:gd name="T64" fmla="*/ 396 w 487"/>
              <a:gd name="T65" fmla="*/ 114 h 152"/>
              <a:gd name="T66" fmla="*/ 381 w 487"/>
              <a:gd name="T67" fmla="*/ 92 h 152"/>
              <a:gd name="T68" fmla="*/ 367 w 487"/>
              <a:gd name="T69" fmla="*/ 71 h 152"/>
              <a:gd name="T70" fmla="*/ 356 w 487"/>
              <a:gd name="T71" fmla="*/ 57 h 152"/>
              <a:gd name="T72" fmla="*/ 338 w 487"/>
              <a:gd name="T73" fmla="*/ 31 h 152"/>
              <a:gd name="T74" fmla="*/ 313 w 487"/>
              <a:gd name="T75" fmla="*/ 4 h 152"/>
              <a:gd name="T76" fmla="*/ 289 w 487"/>
              <a:gd name="T77" fmla="*/ 4 h 152"/>
              <a:gd name="T78" fmla="*/ 255 w 487"/>
              <a:gd name="T79" fmla="*/ 45 h 152"/>
              <a:gd name="T80" fmla="*/ 243 w 487"/>
              <a:gd name="T81" fmla="*/ 64 h 152"/>
              <a:gd name="T82" fmla="*/ 241 w 487"/>
              <a:gd name="T83" fmla="*/ 69 h 152"/>
              <a:gd name="T84" fmla="*/ 224 w 487"/>
              <a:gd name="T85" fmla="*/ 88 h 152"/>
              <a:gd name="T86" fmla="*/ 210 w 487"/>
              <a:gd name="T87" fmla="*/ 110 h 152"/>
              <a:gd name="T88" fmla="*/ 198 w 487"/>
              <a:gd name="T89" fmla="*/ 128 h 152"/>
              <a:gd name="T90" fmla="*/ 179 w 487"/>
              <a:gd name="T91" fmla="*/ 140 h 152"/>
              <a:gd name="T92" fmla="*/ 182 w 487"/>
              <a:gd name="T93" fmla="*/ 135 h 152"/>
              <a:gd name="T94" fmla="*/ 162 w 487"/>
              <a:gd name="T95" fmla="*/ 117 h 152"/>
              <a:gd name="T96" fmla="*/ 148 w 487"/>
              <a:gd name="T97" fmla="*/ 98 h 152"/>
              <a:gd name="T98" fmla="*/ 136 w 487"/>
              <a:gd name="T99" fmla="*/ 81 h 152"/>
              <a:gd name="T100" fmla="*/ 127 w 487"/>
              <a:gd name="T101" fmla="*/ 69 h 152"/>
              <a:gd name="T102" fmla="*/ 114 w 487"/>
              <a:gd name="T103" fmla="*/ 50 h 152"/>
              <a:gd name="T104" fmla="*/ 102 w 487"/>
              <a:gd name="T105" fmla="*/ 31 h 152"/>
              <a:gd name="T106" fmla="*/ 77 w 487"/>
              <a:gd name="T107" fmla="*/ 4 h 152"/>
              <a:gd name="T108" fmla="*/ 58 w 487"/>
              <a:gd name="T109" fmla="*/ 0 h 152"/>
              <a:gd name="T110" fmla="*/ 41 w 487"/>
              <a:gd name="T111" fmla="*/ 7 h 152"/>
              <a:gd name="T112" fmla="*/ 24 w 487"/>
              <a:gd name="T113" fmla="*/ 28 h 152"/>
              <a:gd name="T114" fmla="*/ 0 w 487"/>
              <a:gd name="T115" fmla="*/ 7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152">
                <a:moveTo>
                  <a:pt x="14" y="78"/>
                </a:moveTo>
                <a:lnTo>
                  <a:pt x="14" y="73"/>
                </a:lnTo>
                <a:lnTo>
                  <a:pt x="15" y="71"/>
                </a:lnTo>
                <a:lnTo>
                  <a:pt x="17" y="66"/>
                </a:lnTo>
                <a:lnTo>
                  <a:pt x="27" y="42"/>
                </a:lnTo>
                <a:lnTo>
                  <a:pt x="34" y="35"/>
                </a:lnTo>
                <a:lnTo>
                  <a:pt x="36" y="31"/>
                </a:lnTo>
                <a:lnTo>
                  <a:pt x="40" y="28"/>
                </a:lnTo>
                <a:lnTo>
                  <a:pt x="41" y="24"/>
                </a:lnTo>
                <a:lnTo>
                  <a:pt x="48" y="21"/>
                </a:lnTo>
                <a:lnTo>
                  <a:pt x="50" y="21"/>
                </a:lnTo>
                <a:lnTo>
                  <a:pt x="53" y="17"/>
                </a:lnTo>
                <a:lnTo>
                  <a:pt x="55" y="17"/>
                </a:lnTo>
                <a:lnTo>
                  <a:pt x="57" y="16"/>
                </a:lnTo>
                <a:lnTo>
                  <a:pt x="64" y="16"/>
                </a:lnTo>
                <a:lnTo>
                  <a:pt x="65" y="14"/>
                </a:lnTo>
                <a:lnTo>
                  <a:pt x="60" y="14"/>
                </a:lnTo>
                <a:lnTo>
                  <a:pt x="65" y="16"/>
                </a:lnTo>
                <a:lnTo>
                  <a:pt x="67" y="16"/>
                </a:lnTo>
                <a:lnTo>
                  <a:pt x="69" y="17"/>
                </a:lnTo>
                <a:lnTo>
                  <a:pt x="71" y="17"/>
                </a:lnTo>
                <a:lnTo>
                  <a:pt x="76" y="21"/>
                </a:lnTo>
                <a:lnTo>
                  <a:pt x="79" y="23"/>
                </a:lnTo>
                <a:lnTo>
                  <a:pt x="84" y="28"/>
                </a:lnTo>
                <a:lnTo>
                  <a:pt x="86" y="31"/>
                </a:lnTo>
                <a:lnTo>
                  <a:pt x="89" y="35"/>
                </a:lnTo>
                <a:lnTo>
                  <a:pt x="91" y="38"/>
                </a:lnTo>
                <a:lnTo>
                  <a:pt x="93" y="40"/>
                </a:lnTo>
                <a:lnTo>
                  <a:pt x="95" y="43"/>
                </a:lnTo>
                <a:lnTo>
                  <a:pt x="96" y="45"/>
                </a:lnTo>
                <a:lnTo>
                  <a:pt x="100" y="52"/>
                </a:lnTo>
                <a:lnTo>
                  <a:pt x="102" y="54"/>
                </a:lnTo>
                <a:lnTo>
                  <a:pt x="103" y="57"/>
                </a:lnTo>
                <a:lnTo>
                  <a:pt x="105" y="59"/>
                </a:lnTo>
                <a:lnTo>
                  <a:pt x="108" y="67"/>
                </a:lnTo>
                <a:lnTo>
                  <a:pt x="112" y="69"/>
                </a:lnTo>
                <a:lnTo>
                  <a:pt x="115" y="73"/>
                </a:lnTo>
                <a:lnTo>
                  <a:pt x="117" y="76"/>
                </a:lnTo>
                <a:lnTo>
                  <a:pt x="120" y="81"/>
                </a:lnTo>
                <a:lnTo>
                  <a:pt x="120" y="79"/>
                </a:lnTo>
                <a:lnTo>
                  <a:pt x="119" y="76"/>
                </a:lnTo>
                <a:lnTo>
                  <a:pt x="119" y="81"/>
                </a:lnTo>
                <a:lnTo>
                  <a:pt x="124" y="85"/>
                </a:lnTo>
                <a:lnTo>
                  <a:pt x="126" y="88"/>
                </a:lnTo>
                <a:lnTo>
                  <a:pt x="127" y="90"/>
                </a:lnTo>
                <a:lnTo>
                  <a:pt x="129" y="93"/>
                </a:lnTo>
                <a:lnTo>
                  <a:pt x="131" y="95"/>
                </a:lnTo>
                <a:lnTo>
                  <a:pt x="134" y="102"/>
                </a:lnTo>
                <a:lnTo>
                  <a:pt x="136" y="104"/>
                </a:lnTo>
                <a:lnTo>
                  <a:pt x="138" y="109"/>
                </a:lnTo>
                <a:lnTo>
                  <a:pt x="141" y="110"/>
                </a:lnTo>
                <a:lnTo>
                  <a:pt x="145" y="116"/>
                </a:lnTo>
                <a:lnTo>
                  <a:pt x="146" y="117"/>
                </a:lnTo>
                <a:lnTo>
                  <a:pt x="148" y="121"/>
                </a:lnTo>
                <a:lnTo>
                  <a:pt x="150" y="123"/>
                </a:lnTo>
                <a:lnTo>
                  <a:pt x="151" y="128"/>
                </a:lnTo>
                <a:lnTo>
                  <a:pt x="157" y="129"/>
                </a:lnTo>
                <a:lnTo>
                  <a:pt x="158" y="133"/>
                </a:lnTo>
                <a:lnTo>
                  <a:pt x="170" y="145"/>
                </a:lnTo>
                <a:lnTo>
                  <a:pt x="176" y="148"/>
                </a:lnTo>
                <a:lnTo>
                  <a:pt x="177" y="150"/>
                </a:lnTo>
                <a:lnTo>
                  <a:pt x="179" y="150"/>
                </a:lnTo>
                <a:lnTo>
                  <a:pt x="184" y="152"/>
                </a:lnTo>
                <a:lnTo>
                  <a:pt x="189" y="150"/>
                </a:lnTo>
                <a:lnTo>
                  <a:pt x="191" y="150"/>
                </a:lnTo>
                <a:lnTo>
                  <a:pt x="193" y="148"/>
                </a:lnTo>
                <a:lnTo>
                  <a:pt x="195" y="148"/>
                </a:lnTo>
                <a:lnTo>
                  <a:pt x="201" y="140"/>
                </a:lnTo>
                <a:lnTo>
                  <a:pt x="205" y="138"/>
                </a:lnTo>
                <a:lnTo>
                  <a:pt x="210" y="133"/>
                </a:lnTo>
                <a:lnTo>
                  <a:pt x="212" y="129"/>
                </a:lnTo>
                <a:lnTo>
                  <a:pt x="215" y="126"/>
                </a:lnTo>
                <a:lnTo>
                  <a:pt x="217" y="123"/>
                </a:lnTo>
                <a:lnTo>
                  <a:pt x="219" y="121"/>
                </a:lnTo>
                <a:lnTo>
                  <a:pt x="220" y="117"/>
                </a:lnTo>
                <a:lnTo>
                  <a:pt x="222" y="116"/>
                </a:lnTo>
                <a:lnTo>
                  <a:pt x="226" y="109"/>
                </a:lnTo>
                <a:lnTo>
                  <a:pt x="227" y="107"/>
                </a:lnTo>
                <a:lnTo>
                  <a:pt x="229" y="104"/>
                </a:lnTo>
                <a:lnTo>
                  <a:pt x="231" y="102"/>
                </a:lnTo>
                <a:lnTo>
                  <a:pt x="234" y="95"/>
                </a:lnTo>
                <a:lnTo>
                  <a:pt x="238" y="92"/>
                </a:lnTo>
                <a:lnTo>
                  <a:pt x="241" y="90"/>
                </a:lnTo>
                <a:lnTo>
                  <a:pt x="243" y="85"/>
                </a:lnTo>
                <a:lnTo>
                  <a:pt x="244" y="83"/>
                </a:lnTo>
                <a:lnTo>
                  <a:pt x="248" y="83"/>
                </a:lnTo>
                <a:lnTo>
                  <a:pt x="251" y="76"/>
                </a:lnTo>
                <a:lnTo>
                  <a:pt x="251" y="73"/>
                </a:lnTo>
                <a:lnTo>
                  <a:pt x="253" y="71"/>
                </a:lnTo>
                <a:lnTo>
                  <a:pt x="255" y="67"/>
                </a:lnTo>
                <a:lnTo>
                  <a:pt x="257" y="66"/>
                </a:lnTo>
                <a:lnTo>
                  <a:pt x="260" y="59"/>
                </a:lnTo>
                <a:lnTo>
                  <a:pt x="262" y="57"/>
                </a:lnTo>
                <a:lnTo>
                  <a:pt x="263" y="54"/>
                </a:lnTo>
                <a:lnTo>
                  <a:pt x="265" y="52"/>
                </a:lnTo>
                <a:lnTo>
                  <a:pt x="267" y="48"/>
                </a:lnTo>
                <a:lnTo>
                  <a:pt x="272" y="43"/>
                </a:lnTo>
                <a:lnTo>
                  <a:pt x="274" y="40"/>
                </a:lnTo>
                <a:lnTo>
                  <a:pt x="275" y="38"/>
                </a:lnTo>
                <a:lnTo>
                  <a:pt x="277" y="35"/>
                </a:lnTo>
                <a:lnTo>
                  <a:pt x="296" y="17"/>
                </a:lnTo>
                <a:lnTo>
                  <a:pt x="300" y="17"/>
                </a:lnTo>
                <a:lnTo>
                  <a:pt x="301" y="16"/>
                </a:lnTo>
                <a:lnTo>
                  <a:pt x="303" y="16"/>
                </a:lnTo>
                <a:lnTo>
                  <a:pt x="305" y="17"/>
                </a:lnTo>
                <a:lnTo>
                  <a:pt x="306" y="17"/>
                </a:lnTo>
                <a:lnTo>
                  <a:pt x="317" y="26"/>
                </a:lnTo>
                <a:lnTo>
                  <a:pt x="320" y="28"/>
                </a:lnTo>
                <a:lnTo>
                  <a:pt x="322" y="31"/>
                </a:lnTo>
                <a:lnTo>
                  <a:pt x="325" y="35"/>
                </a:lnTo>
                <a:lnTo>
                  <a:pt x="327" y="38"/>
                </a:lnTo>
                <a:lnTo>
                  <a:pt x="334" y="45"/>
                </a:lnTo>
                <a:lnTo>
                  <a:pt x="338" y="52"/>
                </a:lnTo>
                <a:lnTo>
                  <a:pt x="339" y="54"/>
                </a:lnTo>
                <a:lnTo>
                  <a:pt x="341" y="57"/>
                </a:lnTo>
                <a:lnTo>
                  <a:pt x="343" y="59"/>
                </a:lnTo>
                <a:lnTo>
                  <a:pt x="346" y="67"/>
                </a:lnTo>
                <a:lnTo>
                  <a:pt x="350" y="69"/>
                </a:lnTo>
                <a:lnTo>
                  <a:pt x="353" y="73"/>
                </a:lnTo>
                <a:lnTo>
                  <a:pt x="355" y="79"/>
                </a:lnTo>
                <a:lnTo>
                  <a:pt x="356" y="79"/>
                </a:lnTo>
                <a:lnTo>
                  <a:pt x="356" y="81"/>
                </a:lnTo>
                <a:lnTo>
                  <a:pt x="362" y="85"/>
                </a:lnTo>
                <a:lnTo>
                  <a:pt x="363" y="88"/>
                </a:lnTo>
                <a:lnTo>
                  <a:pt x="365" y="90"/>
                </a:lnTo>
                <a:lnTo>
                  <a:pt x="367" y="93"/>
                </a:lnTo>
                <a:lnTo>
                  <a:pt x="369" y="95"/>
                </a:lnTo>
                <a:lnTo>
                  <a:pt x="370" y="98"/>
                </a:lnTo>
                <a:lnTo>
                  <a:pt x="375" y="104"/>
                </a:lnTo>
                <a:lnTo>
                  <a:pt x="377" y="107"/>
                </a:lnTo>
                <a:lnTo>
                  <a:pt x="379" y="109"/>
                </a:lnTo>
                <a:lnTo>
                  <a:pt x="382" y="116"/>
                </a:lnTo>
                <a:lnTo>
                  <a:pt x="384" y="117"/>
                </a:lnTo>
                <a:lnTo>
                  <a:pt x="386" y="121"/>
                </a:lnTo>
                <a:lnTo>
                  <a:pt x="387" y="123"/>
                </a:lnTo>
                <a:lnTo>
                  <a:pt x="389" y="126"/>
                </a:lnTo>
                <a:lnTo>
                  <a:pt x="393" y="129"/>
                </a:lnTo>
                <a:lnTo>
                  <a:pt x="394" y="133"/>
                </a:lnTo>
                <a:lnTo>
                  <a:pt x="406" y="145"/>
                </a:lnTo>
                <a:lnTo>
                  <a:pt x="412" y="148"/>
                </a:lnTo>
                <a:lnTo>
                  <a:pt x="413" y="150"/>
                </a:lnTo>
                <a:lnTo>
                  <a:pt x="417" y="150"/>
                </a:lnTo>
                <a:lnTo>
                  <a:pt x="418" y="152"/>
                </a:lnTo>
                <a:lnTo>
                  <a:pt x="422" y="152"/>
                </a:lnTo>
                <a:lnTo>
                  <a:pt x="427" y="150"/>
                </a:lnTo>
                <a:lnTo>
                  <a:pt x="432" y="150"/>
                </a:lnTo>
                <a:lnTo>
                  <a:pt x="434" y="148"/>
                </a:lnTo>
                <a:lnTo>
                  <a:pt x="436" y="148"/>
                </a:lnTo>
                <a:lnTo>
                  <a:pt x="439" y="145"/>
                </a:lnTo>
                <a:lnTo>
                  <a:pt x="441" y="145"/>
                </a:lnTo>
                <a:lnTo>
                  <a:pt x="443" y="142"/>
                </a:lnTo>
                <a:lnTo>
                  <a:pt x="446" y="140"/>
                </a:lnTo>
                <a:lnTo>
                  <a:pt x="453" y="133"/>
                </a:lnTo>
                <a:lnTo>
                  <a:pt x="455" y="129"/>
                </a:lnTo>
                <a:lnTo>
                  <a:pt x="458" y="126"/>
                </a:lnTo>
                <a:lnTo>
                  <a:pt x="462" y="124"/>
                </a:lnTo>
                <a:lnTo>
                  <a:pt x="463" y="119"/>
                </a:lnTo>
                <a:lnTo>
                  <a:pt x="465" y="117"/>
                </a:lnTo>
                <a:lnTo>
                  <a:pt x="470" y="107"/>
                </a:lnTo>
                <a:lnTo>
                  <a:pt x="472" y="105"/>
                </a:lnTo>
                <a:lnTo>
                  <a:pt x="475" y="98"/>
                </a:lnTo>
                <a:lnTo>
                  <a:pt x="479" y="93"/>
                </a:lnTo>
                <a:lnTo>
                  <a:pt x="487" y="79"/>
                </a:lnTo>
                <a:lnTo>
                  <a:pt x="487" y="78"/>
                </a:lnTo>
                <a:lnTo>
                  <a:pt x="474" y="74"/>
                </a:lnTo>
                <a:lnTo>
                  <a:pt x="474" y="73"/>
                </a:lnTo>
                <a:lnTo>
                  <a:pt x="468" y="86"/>
                </a:lnTo>
                <a:lnTo>
                  <a:pt x="465" y="92"/>
                </a:lnTo>
                <a:lnTo>
                  <a:pt x="462" y="98"/>
                </a:lnTo>
                <a:lnTo>
                  <a:pt x="460" y="100"/>
                </a:lnTo>
                <a:lnTo>
                  <a:pt x="455" y="110"/>
                </a:lnTo>
                <a:lnTo>
                  <a:pt x="453" y="112"/>
                </a:lnTo>
                <a:lnTo>
                  <a:pt x="451" y="114"/>
                </a:lnTo>
                <a:lnTo>
                  <a:pt x="448" y="116"/>
                </a:lnTo>
                <a:lnTo>
                  <a:pt x="446" y="121"/>
                </a:lnTo>
                <a:lnTo>
                  <a:pt x="444" y="123"/>
                </a:lnTo>
                <a:lnTo>
                  <a:pt x="443" y="126"/>
                </a:lnTo>
                <a:lnTo>
                  <a:pt x="439" y="129"/>
                </a:lnTo>
                <a:lnTo>
                  <a:pt x="436" y="131"/>
                </a:lnTo>
                <a:lnTo>
                  <a:pt x="434" y="131"/>
                </a:lnTo>
                <a:lnTo>
                  <a:pt x="432" y="131"/>
                </a:lnTo>
                <a:lnTo>
                  <a:pt x="429" y="135"/>
                </a:lnTo>
                <a:lnTo>
                  <a:pt x="427" y="135"/>
                </a:lnTo>
                <a:lnTo>
                  <a:pt x="425" y="136"/>
                </a:lnTo>
                <a:lnTo>
                  <a:pt x="420" y="136"/>
                </a:lnTo>
                <a:lnTo>
                  <a:pt x="417" y="140"/>
                </a:lnTo>
                <a:lnTo>
                  <a:pt x="422" y="138"/>
                </a:lnTo>
                <a:lnTo>
                  <a:pt x="424" y="138"/>
                </a:lnTo>
                <a:lnTo>
                  <a:pt x="425" y="138"/>
                </a:lnTo>
                <a:lnTo>
                  <a:pt x="420" y="136"/>
                </a:lnTo>
                <a:lnTo>
                  <a:pt x="418" y="135"/>
                </a:lnTo>
                <a:lnTo>
                  <a:pt x="415" y="135"/>
                </a:lnTo>
                <a:lnTo>
                  <a:pt x="413" y="135"/>
                </a:lnTo>
                <a:lnTo>
                  <a:pt x="405" y="126"/>
                </a:lnTo>
                <a:lnTo>
                  <a:pt x="403" y="123"/>
                </a:lnTo>
                <a:lnTo>
                  <a:pt x="400" y="119"/>
                </a:lnTo>
                <a:lnTo>
                  <a:pt x="398" y="116"/>
                </a:lnTo>
                <a:lnTo>
                  <a:pt x="396" y="114"/>
                </a:lnTo>
                <a:lnTo>
                  <a:pt x="394" y="110"/>
                </a:lnTo>
                <a:lnTo>
                  <a:pt x="393" y="109"/>
                </a:lnTo>
                <a:lnTo>
                  <a:pt x="389" y="102"/>
                </a:lnTo>
                <a:lnTo>
                  <a:pt x="387" y="100"/>
                </a:lnTo>
                <a:lnTo>
                  <a:pt x="386" y="97"/>
                </a:lnTo>
                <a:lnTo>
                  <a:pt x="381" y="92"/>
                </a:lnTo>
                <a:lnTo>
                  <a:pt x="379" y="88"/>
                </a:lnTo>
                <a:lnTo>
                  <a:pt x="377" y="86"/>
                </a:lnTo>
                <a:lnTo>
                  <a:pt x="375" y="83"/>
                </a:lnTo>
                <a:lnTo>
                  <a:pt x="374" y="81"/>
                </a:lnTo>
                <a:lnTo>
                  <a:pt x="372" y="78"/>
                </a:lnTo>
                <a:lnTo>
                  <a:pt x="367" y="71"/>
                </a:lnTo>
                <a:lnTo>
                  <a:pt x="367" y="73"/>
                </a:lnTo>
                <a:lnTo>
                  <a:pt x="369" y="73"/>
                </a:lnTo>
                <a:lnTo>
                  <a:pt x="363" y="66"/>
                </a:lnTo>
                <a:lnTo>
                  <a:pt x="362" y="64"/>
                </a:lnTo>
                <a:lnTo>
                  <a:pt x="360" y="59"/>
                </a:lnTo>
                <a:lnTo>
                  <a:pt x="356" y="57"/>
                </a:lnTo>
                <a:lnTo>
                  <a:pt x="353" y="52"/>
                </a:lnTo>
                <a:lnTo>
                  <a:pt x="351" y="50"/>
                </a:lnTo>
                <a:lnTo>
                  <a:pt x="350" y="47"/>
                </a:lnTo>
                <a:lnTo>
                  <a:pt x="348" y="45"/>
                </a:lnTo>
                <a:lnTo>
                  <a:pt x="344" y="38"/>
                </a:lnTo>
                <a:lnTo>
                  <a:pt x="338" y="31"/>
                </a:lnTo>
                <a:lnTo>
                  <a:pt x="336" y="28"/>
                </a:lnTo>
                <a:lnTo>
                  <a:pt x="332" y="24"/>
                </a:lnTo>
                <a:lnTo>
                  <a:pt x="331" y="21"/>
                </a:lnTo>
                <a:lnTo>
                  <a:pt x="327" y="17"/>
                </a:lnTo>
                <a:lnTo>
                  <a:pt x="324" y="16"/>
                </a:lnTo>
                <a:lnTo>
                  <a:pt x="313" y="4"/>
                </a:lnTo>
                <a:lnTo>
                  <a:pt x="312" y="4"/>
                </a:lnTo>
                <a:lnTo>
                  <a:pt x="310" y="2"/>
                </a:lnTo>
                <a:lnTo>
                  <a:pt x="303" y="2"/>
                </a:lnTo>
                <a:lnTo>
                  <a:pt x="294" y="2"/>
                </a:lnTo>
                <a:lnTo>
                  <a:pt x="293" y="4"/>
                </a:lnTo>
                <a:lnTo>
                  <a:pt x="289" y="4"/>
                </a:lnTo>
                <a:lnTo>
                  <a:pt x="267" y="28"/>
                </a:lnTo>
                <a:lnTo>
                  <a:pt x="265" y="31"/>
                </a:lnTo>
                <a:lnTo>
                  <a:pt x="263" y="33"/>
                </a:lnTo>
                <a:lnTo>
                  <a:pt x="262" y="36"/>
                </a:lnTo>
                <a:lnTo>
                  <a:pt x="257" y="42"/>
                </a:lnTo>
                <a:lnTo>
                  <a:pt x="255" y="45"/>
                </a:lnTo>
                <a:lnTo>
                  <a:pt x="253" y="47"/>
                </a:lnTo>
                <a:lnTo>
                  <a:pt x="251" y="50"/>
                </a:lnTo>
                <a:lnTo>
                  <a:pt x="250" y="52"/>
                </a:lnTo>
                <a:lnTo>
                  <a:pt x="246" y="59"/>
                </a:lnTo>
                <a:lnTo>
                  <a:pt x="244" y="61"/>
                </a:lnTo>
                <a:lnTo>
                  <a:pt x="243" y="64"/>
                </a:lnTo>
                <a:lnTo>
                  <a:pt x="241" y="66"/>
                </a:lnTo>
                <a:lnTo>
                  <a:pt x="238" y="71"/>
                </a:lnTo>
                <a:lnTo>
                  <a:pt x="238" y="76"/>
                </a:lnTo>
                <a:lnTo>
                  <a:pt x="239" y="73"/>
                </a:lnTo>
                <a:lnTo>
                  <a:pt x="239" y="71"/>
                </a:lnTo>
                <a:lnTo>
                  <a:pt x="241" y="69"/>
                </a:lnTo>
                <a:lnTo>
                  <a:pt x="238" y="73"/>
                </a:lnTo>
                <a:lnTo>
                  <a:pt x="232" y="78"/>
                </a:lnTo>
                <a:lnTo>
                  <a:pt x="231" y="79"/>
                </a:lnTo>
                <a:lnTo>
                  <a:pt x="227" y="81"/>
                </a:lnTo>
                <a:lnTo>
                  <a:pt x="226" y="86"/>
                </a:lnTo>
                <a:lnTo>
                  <a:pt x="224" y="88"/>
                </a:lnTo>
                <a:lnTo>
                  <a:pt x="220" y="95"/>
                </a:lnTo>
                <a:lnTo>
                  <a:pt x="219" y="97"/>
                </a:lnTo>
                <a:lnTo>
                  <a:pt x="217" y="100"/>
                </a:lnTo>
                <a:lnTo>
                  <a:pt x="215" y="102"/>
                </a:lnTo>
                <a:lnTo>
                  <a:pt x="212" y="109"/>
                </a:lnTo>
                <a:lnTo>
                  <a:pt x="210" y="110"/>
                </a:lnTo>
                <a:lnTo>
                  <a:pt x="208" y="114"/>
                </a:lnTo>
                <a:lnTo>
                  <a:pt x="207" y="116"/>
                </a:lnTo>
                <a:lnTo>
                  <a:pt x="205" y="119"/>
                </a:lnTo>
                <a:lnTo>
                  <a:pt x="201" y="123"/>
                </a:lnTo>
                <a:lnTo>
                  <a:pt x="200" y="126"/>
                </a:lnTo>
                <a:lnTo>
                  <a:pt x="198" y="128"/>
                </a:lnTo>
                <a:lnTo>
                  <a:pt x="195" y="129"/>
                </a:lnTo>
                <a:lnTo>
                  <a:pt x="188" y="135"/>
                </a:lnTo>
                <a:lnTo>
                  <a:pt x="186" y="135"/>
                </a:lnTo>
                <a:lnTo>
                  <a:pt x="184" y="136"/>
                </a:lnTo>
                <a:lnTo>
                  <a:pt x="182" y="136"/>
                </a:lnTo>
                <a:lnTo>
                  <a:pt x="179" y="140"/>
                </a:lnTo>
                <a:lnTo>
                  <a:pt x="182" y="138"/>
                </a:lnTo>
                <a:lnTo>
                  <a:pt x="186" y="138"/>
                </a:lnTo>
                <a:lnTo>
                  <a:pt x="189" y="140"/>
                </a:lnTo>
                <a:lnTo>
                  <a:pt x="186" y="136"/>
                </a:lnTo>
                <a:lnTo>
                  <a:pt x="184" y="136"/>
                </a:lnTo>
                <a:lnTo>
                  <a:pt x="182" y="135"/>
                </a:lnTo>
                <a:lnTo>
                  <a:pt x="179" y="135"/>
                </a:lnTo>
                <a:lnTo>
                  <a:pt x="177" y="135"/>
                </a:lnTo>
                <a:lnTo>
                  <a:pt x="169" y="126"/>
                </a:lnTo>
                <a:lnTo>
                  <a:pt x="167" y="123"/>
                </a:lnTo>
                <a:lnTo>
                  <a:pt x="164" y="119"/>
                </a:lnTo>
                <a:lnTo>
                  <a:pt x="162" y="117"/>
                </a:lnTo>
                <a:lnTo>
                  <a:pt x="160" y="116"/>
                </a:lnTo>
                <a:lnTo>
                  <a:pt x="158" y="114"/>
                </a:lnTo>
                <a:lnTo>
                  <a:pt x="157" y="110"/>
                </a:lnTo>
                <a:lnTo>
                  <a:pt x="155" y="109"/>
                </a:lnTo>
                <a:lnTo>
                  <a:pt x="151" y="100"/>
                </a:lnTo>
                <a:lnTo>
                  <a:pt x="148" y="98"/>
                </a:lnTo>
                <a:lnTo>
                  <a:pt x="146" y="97"/>
                </a:lnTo>
                <a:lnTo>
                  <a:pt x="145" y="95"/>
                </a:lnTo>
                <a:lnTo>
                  <a:pt x="141" y="88"/>
                </a:lnTo>
                <a:lnTo>
                  <a:pt x="139" y="86"/>
                </a:lnTo>
                <a:lnTo>
                  <a:pt x="138" y="83"/>
                </a:lnTo>
                <a:lnTo>
                  <a:pt x="136" y="81"/>
                </a:lnTo>
                <a:lnTo>
                  <a:pt x="134" y="78"/>
                </a:lnTo>
                <a:lnTo>
                  <a:pt x="133" y="74"/>
                </a:lnTo>
                <a:lnTo>
                  <a:pt x="133" y="76"/>
                </a:lnTo>
                <a:lnTo>
                  <a:pt x="131" y="73"/>
                </a:lnTo>
                <a:lnTo>
                  <a:pt x="131" y="71"/>
                </a:lnTo>
                <a:lnTo>
                  <a:pt x="127" y="69"/>
                </a:lnTo>
                <a:lnTo>
                  <a:pt x="126" y="66"/>
                </a:lnTo>
                <a:lnTo>
                  <a:pt x="124" y="64"/>
                </a:lnTo>
                <a:lnTo>
                  <a:pt x="122" y="59"/>
                </a:lnTo>
                <a:lnTo>
                  <a:pt x="119" y="57"/>
                </a:lnTo>
                <a:lnTo>
                  <a:pt x="115" y="52"/>
                </a:lnTo>
                <a:lnTo>
                  <a:pt x="114" y="50"/>
                </a:lnTo>
                <a:lnTo>
                  <a:pt x="112" y="47"/>
                </a:lnTo>
                <a:lnTo>
                  <a:pt x="110" y="45"/>
                </a:lnTo>
                <a:lnTo>
                  <a:pt x="107" y="38"/>
                </a:lnTo>
                <a:lnTo>
                  <a:pt x="105" y="36"/>
                </a:lnTo>
                <a:lnTo>
                  <a:pt x="103" y="33"/>
                </a:lnTo>
                <a:lnTo>
                  <a:pt x="102" y="31"/>
                </a:lnTo>
                <a:lnTo>
                  <a:pt x="100" y="28"/>
                </a:lnTo>
                <a:lnTo>
                  <a:pt x="96" y="24"/>
                </a:lnTo>
                <a:lnTo>
                  <a:pt x="95" y="21"/>
                </a:lnTo>
                <a:lnTo>
                  <a:pt x="86" y="12"/>
                </a:lnTo>
                <a:lnTo>
                  <a:pt x="83" y="11"/>
                </a:lnTo>
                <a:lnTo>
                  <a:pt x="77" y="4"/>
                </a:lnTo>
                <a:lnTo>
                  <a:pt x="76" y="4"/>
                </a:lnTo>
                <a:lnTo>
                  <a:pt x="74" y="2"/>
                </a:lnTo>
                <a:lnTo>
                  <a:pt x="65" y="2"/>
                </a:lnTo>
                <a:lnTo>
                  <a:pt x="71" y="4"/>
                </a:lnTo>
                <a:lnTo>
                  <a:pt x="67" y="0"/>
                </a:lnTo>
                <a:lnTo>
                  <a:pt x="58" y="0"/>
                </a:lnTo>
                <a:lnTo>
                  <a:pt x="57" y="2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3" y="7"/>
                </a:lnTo>
                <a:lnTo>
                  <a:pt x="41" y="7"/>
                </a:lnTo>
                <a:lnTo>
                  <a:pt x="38" y="12"/>
                </a:lnTo>
                <a:lnTo>
                  <a:pt x="34" y="14"/>
                </a:lnTo>
                <a:lnTo>
                  <a:pt x="31" y="17"/>
                </a:lnTo>
                <a:lnTo>
                  <a:pt x="29" y="21"/>
                </a:lnTo>
                <a:lnTo>
                  <a:pt x="26" y="24"/>
                </a:lnTo>
                <a:lnTo>
                  <a:pt x="24" y="28"/>
                </a:lnTo>
                <a:lnTo>
                  <a:pt x="17" y="35"/>
                </a:lnTo>
                <a:lnTo>
                  <a:pt x="3" y="59"/>
                </a:lnTo>
                <a:lnTo>
                  <a:pt x="2" y="64"/>
                </a:lnTo>
                <a:lnTo>
                  <a:pt x="0" y="69"/>
                </a:lnTo>
                <a:lnTo>
                  <a:pt x="0" y="76"/>
                </a:lnTo>
                <a:lnTo>
                  <a:pt x="0" y="74"/>
                </a:lnTo>
                <a:lnTo>
                  <a:pt x="14" y="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" name="Rectangle 91"/>
          <p:cNvSpPr>
            <a:spLocks noChangeArrowheads="1"/>
          </p:cNvSpPr>
          <p:nvPr/>
        </p:nvSpPr>
        <p:spPr bwMode="auto">
          <a:xfrm>
            <a:off x="6817873" y="4802187"/>
            <a:ext cx="214313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0" name="Freeform 92"/>
          <p:cNvSpPr>
            <a:spLocks/>
          </p:cNvSpPr>
          <p:nvPr/>
        </p:nvSpPr>
        <p:spPr bwMode="auto">
          <a:xfrm>
            <a:off x="6965511" y="4794250"/>
            <a:ext cx="66675" cy="38100"/>
          </a:xfrm>
          <a:custGeom>
            <a:avLst/>
            <a:gdLst>
              <a:gd name="T0" fmla="*/ 0 w 42"/>
              <a:gd name="T1" fmla="*/ 0 h 24"/>
              <a:gd name="T2" fmla="*/ 42 w 42"/>
              <a:gd name="T3" fmla="*/ 12 h 24"/>
              <a:gd name="T4" fmla="*/ 0 w 42"/>
              <a:gd name="T5" fmla="*/ 24 h 24"/>
              <a:gd name="T6" fmla="*/ 21 w 42"/>
              <a:gd name="T7" fmla="*/ 12 h 24"/>
              <a:gd name="T8" fmla="*/ 0 w 4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42" y="12"/>
                </a:lnTo>
                <a:lnTo>
                  <a:pt x="0" y="24"/>
                </a:lnTo>
                <a:lnTo>
                  <a:pt x="21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1" name="Freeform 93"/>
          <p:cNvSpPr>
            <a:spLocks/>
          </p:cNvSpPr>
          <p:nvPr/>
        </p:nvSpPr>
        <p:spPr bwMode="auto">
          <a:xfrm>
            <a:off x="6887723" y="4759325"/>
            <a:ext cx="182563" cy="107950"/>
          </a:xfrm>
          <a:custGeom>
            <a:avLst/>
            <a:gdLst>
              <a:gd name="T0" fmla="*/ 53 w 115"/>
              <a:gd name="T1" fmla="*/ 17 h 68"/>
              <a:gd name="T2" fmla="*/ 48 w 115"/>
              <a:gd name="T3" fmla="*/ 29 h 68"/>
              <a:gd name="T4" fmla="*/ 89 w 115"/>
              <a:gd name="T5" fmla="*/ 41 h 68"/>
              <a:gd name="T6" fmla="*/ 89 w 115"/>
              <a:gd name="T7" fmla="*/ 27 h 68"/>
              <a:gd name="T8" fmla="*/ 48 w 115"/>
              <a:gd name="T9" fmla="*/ 39 h 68"/>
              <a:gd name="T10" fmla="*/ 53 w 115"/>
              <a:gd name="T11" fmla="*/ 51 h 68"/>
              <a:gd name="T12" fmla="*/ 82 w 115"/>
              <a:gd name="T13" fmla="*/ 34 h 68"/>
              <a:gd name="T14" fmla="*/ 53 w 115"/>
              <a:gd name="T15" fmla="*/ 17 h 68"/>
              <a:gd name="T16" fmla="*/ 0 w 115"/>
              <a:gd name="T17" fmla="*/ 0 h 68"/>
              <a:gd name="T18" fmla="*/ 67 w 115"/>
              <a:gd name="T19" fmla="*/ 39 h 68"/>
              <a:gd name="T20" fmla="*/ 67 w 115"/>
              <a:gd name="T21" fmla="*/ 29 h 68"/>
              <a:gd name="T22" fmla="*/ 0 w 115"/>
              <a:gd name="T23" fmla="*/ 68 h 68"/>
              <a:gd name="T24" fmla="*/ 115 w 115"/>
              <a:gd name="T25" fmla="*/ 34 h 68"/>
              <a:gd name="T26" fmla="*/ 0 w 115"/>
              <a:gd name="T27" fmla="*/ 0 h 68"/>
              <a:gd name="T28" fmla="*/ 53 w 115"/>
              <a:gd name="T29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68">
                <a:moveTo>
                  <a:pt x="53" y="17"/>
                </a:moveTo>
                <a:lnTo>
                  <a:pt x="48" y="29"/>
                </a:lnTo>
                <a:lnTo>
                  <a:pt x="89" y="41"/>
                </a:lnTo>
                <a:lnTo>
                  <a:pt x="89" y="27"/>
                </a:lnTo>
                <a:lnTo>
                  <a:pt x="48" y="39"/>
                </a:lnTo>
                <a:lnTo>
                  <a:pt x="53" y="51"/>
                </a:lnTo>
                <a:lnTo>
                  <a:pt x="82" y="34"/>
                </a:lnTo>
                <a:lnTo>
                  <a:pt x="53" y="17"/>
                </a:lnTo>
                <a:lnTo>
                  <a:pt x="0" y="0"/>
                </a:lnTo>
                <a:lnTo>
                  <a:pt x="67" y="39"/>
                </a:lnTo>
                <a:lnTo>
                  <a:pt x="67" y="29"/>
                </a:lnTo>
                <a:lnTo>
                  <a:pt x="0" y="68"/>
                </a:lnTo>
                <a:lnTo>
                  <a:pt x="115" y="34"/>
                </a:lnTo>
                <a:lnTo>
                  <a:pt x="0" y="0"/>
                </a:lnTo>
                <a:lnTo>
                  <a:pt x="53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2" name="Rectangle 94"/>
          <p:cNvSpPr>
            <a:spLocks noChangeArrowheads="1"/>
          </p:cNvSpPr>
          <p:nvPr/>
        </p:nvSpPr>
        <p:spPr bwMode="auto">
          <a:xfrm>
            <a:off x="5924111" y="4802187"/>
            <a:ext cx="14287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3" name="Rectangle 95"/>
          <p:cNvSpPr>
            <a:spLocks noChangeArrowheads="1"/>
          </p:cNvSpPr>
          <p:nvPr/>
        </p:nvSpPr>
        <p:spPr bwMode="auto">
          <a:xfrm>
            <a:off x="6246373" y="5745162"/>
            <a:ext cx="6556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Output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24" name="Rectangle 101"/>
          <p:cNvSpPr>
            <a:spLocks noChangeArrowheads="1"/>
          </p:cNvSpPr>
          <p:nvPr/>
        </p:nvSpPr>
        <p:spPr bwMode="auto">
          <a:xfrm>
            <a:off x="3050736" y="6000750"/>
            <a:ext cx="27400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 Narrow" pitchFamily="34" charset="0"/>
              </a:rPr>
              <a:t>Stimulated Emission and Amplification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25" name="Rectangle 132"/>
          <p:cNvSpPr>
            <a:spLocks noChangeArrowheads="1"/>
          </p:cNvSpPr>
          <p:nvPr/>
        </p:nvSpPr>
        <p:spPr bwMode="auto">
          <a:xfrm>
            <a:off x="3912748" y="5018087"/>
            <a:ext cx="20638" cy="514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6" name="Freeform 133"/>
          <p:cNvSpPr>
            <a:spLocks/>
          </p:cNvSpPr>
          <p:nvPr/>
        </p:nvSpPr>
        <p:spPr bwMode="auto">
          <a:xfrm>
            <a:off x="3898461" y="5441950"/>
            <a:ext cx="46037" cy="90487"/>
          </a:xfrm>
          <a:custGeom>
            <a:avLst/>
            <a:gdLst>
              <a:gd name="T0" fmla="*/ 29 w 29"/>
              <a:gd name="T1" fmla="*/ 0 h 57"/>
              <a:gd name="T2" fmla="*/ 15 w 29"/>
              <a:gd name="T3" fmla="*/ 57 h 57"/>
              <a:gd name="T4" fmla="*/ 0 w 29"/>
              <a:gd name="T5" fmla="*/ 0 h 57"/>
              <a:gd name="T6" fmla="*/ 15 w 29"/>
              <a:gd name="T7" fmla="*/ 30 h 57"/>
              <a:gd name="T8" fmla="*/ 29 w 2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7">
                <a:moveTo>
                  <a:pt x="29" y="0"/>
                </a:moveTo>
                <a:lnTo>
                  <a:pt x="15" y="57"/>
                </a:lnTo>
                <a:lnTo>
                  <a:pt x="0" y="0"/>
                </a:lnTo>
                <a:lnTo>
                  <a:pt x="15" y="30"/>
                </a:lnTo>
                <a:lnTo>
                  <a:pt x="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7" name="Freeform 134"/>
          <p:cNvSpPr>
            <a:spLocks/>
          </p:cNvSpPr>
          <p:nvPr/>
        </p:nvSpPr>
        <p:spPr bwMode="auto">
          <a:xfrm>
            <a:off x="3863536" y="5341937"/>
            <a:ext cx="117475" cy="231775"/>
          </a:xfrm>
          <a:custGeom>
            <a:avLst/>
            <a:gdLst>
              <a:gd name="T0" fmla="*/ 58 w 74"/>
              <a:gd name="T1" fmla="*/ 67 h 146"/>
              <a:gd name="T2" fmla="*/ 44 w 74"/>
              <a:gd name="T3" fmla="*/ 62 h 146"/>
              <a:gd name="T4" fmla="*/ 31 w 74"/>
              <a:gd name="T5" fmla="*/ 118 h 146"/>
              <a:gd name="T6" fmla="*/ 44 w 74"/>
              <a:gd name="T7" fmla="*/ 118 h 146"/>
              <a:gd name="T8" fmla="*/ 29 w 74"/>
              <a:gd name="T9" fmla="*/ 62 h 146"/>
              <a:gd name="T10" fmla="*/ 15 w 74"/>
              <a:gd name="T11" fmla="*/ 67 h 146"/>
              <a:gd name="T12" fmla="*/ 37 w 74"/>
              <a:gd name="T13" fmla="*/ 106 h 146"/>
              <a:gd name="T14" fmla="*/ 58 w 74"/>
              <a:gd name="T15" fmla="*/ 67 h 146"/>
              <a:gd name="T16" fmla="*/ 74 w 74"/>
              <a:gd name="T17" fmla="*/ 0 h 146"/>
              <a:gd name="T18" fmla="*/ 31 w 74"/>
              <a:gd name="T19" fmla="*/ 89 h 146"/>
              <a:gd name="T20" fmla="*/ 44 w 74"/>
              <a:gd name="T21" fmla="*/ 89 h 146"/>
              <a:gd name="T22" fmla="*/ 0 w 74"/>
              <a:gd name="T23" fmla="*/ 6 h 146"/>
              <a:gd name="T24" fmla="*/ 37 w 74"/>
              <a:gd name="T25" fmla="*/ 146 h 146"/>
              <a:gd name="T26" fmla="*/ 74 w 74"/>
              <a:gd name="T27" fmla="*/ 0 h 146"/>
              <a:gd name="T28" fmla="*/ 58 w 74"/>
              <a:gd name="T29" fmla="*/ 6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58" y="67"/>
                </a:moveTo>
                <a:lnTo>
                  <a:pt x="44" y="62"/>
                </a:lnTo>
                <a:lnTo>
                  <a:pt x="31" y="118"/>
                </a:lnTo>
                <a:lnTo>
                  <a:pt x="44" y="118"/>
                </a:lnTo>
                <a:lnTo>
                  <a:pt x="29" y="62"/>
                </a:lnTo>
                <a:lnTo>
                  <a:pt x="15" y="67"/>
                </a:lnTo>
                <a:lnTo>
                  <a:pt x="37" y="106"/>
                </a:lnTo>
                <a:lnTo>
                  <a:pt x="58" y="67"/>
                </a:lnTo>
                <a:lnTo>
                  <a:pt x="74" y="0"/>
                </a:lnTo>
                <a:lnTo>
                  <a:pt x="31" y="89"/>
                </a:lnTo>
                <a:lnTo>
                  <a:pt x="44" y="89"/>
                </a:lnTo>
                <a:lnTo>
                  <a:pt x="0" y="6"/>
                </a:lnTo>
                <a:lnTo>
                  <a:pt x="37" y="146"/>
                </a:lnTo>
                <a:lnTo>
                  <a:pt x="74" y="0"/>
                </a:lnTo>
                <a:lnTo>
                  <a:pt x="58" y="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8" name="Rectangle 135"/>
          <p:cNvSpPr>
            <a:spLocks noChangeArrowheads="1"/>
          </p:cNvSpPr>
          <p:nvPr/>
        </p:nvSpPr>
        <p:spPr bwMode="auto">
          <a:xfrm>
            <a:off x="4106423" y="5018087"/>
            <a:ext cx="22225" cy="514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9" name="Freeform 136"/>
          <p:cNvSpPr>
            <a:spLocks/>
          </p:cNvSpPr>
          <p:nvPr/>
        </p:nvSpPr>
        <p:spPr bwMode="auto">
          <a:xfrm>
            <a:off x="4092136" y="5441950"/>
            <a:ext cx="47625" cy="90487"/>
          </a:xfrm>
          <a:custGeom>
            <a:avLst/>
            <a:gdLst>
              <a:gd name="T0" fmla="*/ 30 w 30"/>
              <a:gd name="T1" fmla="*/ 0 h 57"/>
              <a:gd name="T2" fmla="*/ 16 w 30"/>
              <a:gd name="T3" fmla="*/ 57 h 57"/>
              <a:gd name="T4" fmla="*/ 0 w 30"/>
              <a:gd name="T5" fmla="*/ 0 h 57"/>
              <a:gd name="T6" fmla="*/ 16 w 30"/>
              <a:gd name="T7" fmla="*/ 30 h 57"/>
              <a:gd name="T8" fmla="*/ 30 w 30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7">
                <a:moveTo>
                  <a:pt x="30" y="0"/>
                </a:moveTo>
                <a:lnTo>
                  <a:pt x="16" y="57"/>
                </a:lnTo>
                <a:lnTo>
                  <a:pt x="0" y="0"/>
                </a:lnTo>
                <a:lnTo>
                  <a:pt x="16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0" name="Freeform 137"/>
          <p:cNvSpPr>
            <a:spLocks/>
          </p:cNvSpPr>
          <p:nvPr/>
        </p:nvSpPr>
        <p:spPr bwMode="auto">
          <a:xfrm>
            <a:off x="4057211" y="5341937"/>
            <a:ext cx="117475" cy="231775"/>
          </a:xfrm>
          <a:custGeom>
            <a:avLst/>
            <a:gdLst>
              <a:gd name="T0" fmla="*/ 58 w 74"/>
              <a:gd name="T1" fmla="*/ 67 h 146"/>
              <a:gd name="T2" fmla="*/ 45 w 74"/>
              <a:gd name="T3" fmla="*/ 62 h 146"/>
              <a:gd name="T4" fmla="*/ 31 w 74"/>
              <a:gd name="T5" fmla="*/ 118 h 146"/>
              <a:gd name="T6" fmla="*/ 45 w 74"/>
              <a:gd name="T7" fmla="*/ 118 h 146"/>
              <a:gd name="T8" fmla="*/ 29 w 74"/>
              <a:gd name="T9" fmla="*/ 62 h 146"/>
              <a:gd name="T10" fmla="*/ 15 w 74"/>
              <a:gd name="T11" fmla="*/ 67 h 146"/>
              <a:gd name="T12" fmla="*/ 38 w 74"/>
              <a:gd name="T13" fmla="*/ 106 h 146"/>
              <a:gd name="T14" fmla="*/ 58 w 74"/>
              <a:gd name="T15" fmla="*/ 67 h 146"/>
              <a:gd name="T16" fmla="*/ 74 w 74"/>
              <a:gd name="T17" fmla="*/ 0 h 146"/>
              <a:gd name="T18" fmla="*/ 31 w 74"/>
              <a:gd name="T19" fmla="*/ 89 h 146"/>
              <a:gd name="T20" fmla="*/ 45 w 74"/>
              <a:gd name="T21" fmla="*/ 89 h 146"/>
              <a:gd name="T22" fmla="*/ 0 w 74"/>
              <a:gd name="T23" fmla="*/ 6 h 146"/>
              <a:gd name="T24" fmla="*/ 38 w 74"/>
              <a:gd name="T25" fmla="*/ 146 h 146"/>
              <a:gd name="T26" fmla="*/ 74 w 74"/>
              <a:gd name="T27" fmla="*/ 0 h 146"/>
              <a:gd name="T28" fmla="*/ 58 w 74"/>
              <a:gd name="T29" fmla="*/ 6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58" y="67"/>
                </a:moveTo>
                <a:lnTo>
                  <a:pt x="45" y="62"/>
                </a:lnTo>
                <a:lnTo>
                  <a:pt x="31" y="118"/>
                </a:lnTo>
                <a:lnTo>
                  <a:pt x="45" y="118"/>
                </a:lnTo>
                <a:lnTo>
                  <a:pt x="29" y="62"/>
                </a:lnTo>
                <a:lnTo>
                  <a:pt x="15" y="67"/>
                </a:lnTo>
                <a:lnTo>
                  <a:pt x="38" y="106"/>
                </a:lnTo>
                <a:lnTo>
                  <a:pt x="58" y="67"/>
                </a:lnTo>
                <a:lnTo>
                  <a:pt x="74" y="0"/>
                </a:lnTo>
                <a:lnTo>
                  <a:pt x="31" y="89"/>
                </a:lnTo>
                <a:lnTo>
                  <a:pt x="45" y="89"/>
                </a:lnTo>
                <a:lnTo>
                  <a:pt x="0" y="6"/>
                </a:lnTo>
                <a:lnTo>
                  <a:pt x="38" y="146"/>
                </a:lnTo>
                <a:lnTo>
                  <a:pt x="74" y="0"/>
                </a:lnTo>
                <a:lnTo>
                  <a:pt x="58" y="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1" name="Rectangle 138"/>
          <p:cNvSpPr>
            <a:spLocks noChangeArrowheads="1"/>
          </p:cNvSpPr>
          <p:nvPr/>
        </p:nvSpPr>
        <p:spPr bwMode="auto">
          <a:xfrm>
            <a:off x="4685861" y="5018087"/>
            <a:ext cx="22225" cy="514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2" name="Freeform 139"/>
          <p:cNvSpPr>
            <a:spLocks/>
          </p:cNvSpPr>
          <p:nvPr/>
        </p:nvSpPr>
        <p:spPr bwMode="auto">
          <a:xfrm>
            <a:off x="4674748" y="5441950"/>
            <a:ext cx="46038" cy="90487"/>
          </a:xfrm>
          <a:custGeom>
            <a:avLst/>
            <a:gdLst>
              <a:gd name="T0" fmla="*/ 29 w 29"/>
              <a:gd name="T1" fmla="*/ 0 h 57"/>
              <a:gd name="T2" fmla="*/ 14 w 29"/>
              <a:gd name="T3" fmla="*/ 57 h 57"/>
              <a:gd name="T4" fmla="*/ 0 w 29"/>
              <a:gd name="T5" fmla="*/ 0 h 57"/>
              <a:gd name="T6" fmla="*/ 14 w 29"/>
              <a:gd name="T7" fmla="*/ 30 h 57"/>
              <a:gd name="T8" fmla="*/ 29 w 2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7">
                <a:moveTo>
                  <a:pt x="29" y="0"/>
                </a:moveTo>
                <a:lnTo>
                  <a:pt x="14" y="57"/>
                </a:lnTo>
                <a:lnTo>
                  <a:pt x="0" y="0"/>
                </a:lnTo>
                <a:lnTo>
                  <a:pt x="14" y="30"/>
                </a:lnTo>
                <a:lnTo>
                  <a:pt x="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3" name="Freeform 140"/>
          <p:cNvSpPr>
            <a:spLocks/>
          </p:cNvSpPr>
          <p:nvPr/>
        </p:nvSpPr>
        <p:spPr bwMode="auto">
          <a:xfrm>
            <a:off x="4639823" y="5341937"/>
            <a:ext cx="117475" cy="231775"/>
          </a:xfrm>
          <a:custGeom>
            <a:avLst/>
            <a:gdLst>
              <a:gd name="T0" fmla="*/ 58 w 74"/>
              <a:gd name="T1" fmla="*/ 67 h 146"/>
              <a:gd name="T2" fmla="*/ 45 w 74"/>
              <a:gd name="T3" fmla="*/ 62 h 146"/>
              <a:gd name="T4" fmla="*/ 29 w 74"/>
              <a:gd name="T5" fmla="*/ 118 h 146"/>
              <a:gd name="T6" fmla="*/ 43 w 74"/>
              <a:gd name="T7" fmla="*/ 118 h 146"/>
              <a:gd name="T8" fmla="*/ 29 w 74"/>
              <a:gd name="T9" fmla="*/ 62 h 146"/>
              <a:gd name="T10" fmla="*/ 15 w 74"/>
              <a:gd name="T11" fmla="*/ 67 h 146"/>
              <a:gd name="T12" fmla="*/ 36 w 74"/>
              <a:gd name="T13" fmla="*/ 106 h 146"/>
              <a:gd name="T14" fmla="*/ 58 w 74"/>
              <a:gd name="T15" fmla="*/ 67 h 146"/>
              <a:gd name="T16" fmla="*/ 74 w 74"/>
              <a:gd name="T17" fmla="*/ 6 h 146"/>
              <a:gd name="T18" fmla="*/ 29 w 74"/>
              <a:gd name="T19" fmla="*/ 89 h 146"/>
              <a:gd name="T20" fmla="*/ 43 w 74"/>
              <a:gd name="T21" fmla="*/ 89 h 146"/>
              <a:gd name="T22" fmla="*/ 0 w 74"/>
              <a:gd name="T23" fmla="*/ 0 h 146"/>
              <a:gd name="T24" fmla="*/ 36 w 74"/>
              <a:gd name="T25" fmla="*/ 146 h 146"/>
              <a:gd name="T26" fmla="*/ 74 w 74"/>
              <a:gd name="T27" fmla="*/ 6 h 146"/>
              <a:gd name="T28" fmla="*/ 58 w 74"/>
              <a:gd name="T29" fmla="*/ 6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58" y="67"/>
                </a:moveTo>
                <a:lnTo>
                  <a:pt x="45" y="62"/>
                </a:lnTo>
                <a:lnTo>
                  <a:pt x="29" y="118"/>
                </a:lnTo>
                <a:lnTo>
                  <a:pt x="43" y="118"/>
                </a:lnTo>
                <a:lnTo>
                  <a:pt x="29" y="62"/>
                </a:lnTo>
                <a:lnTo>
                  <a:pt x="15" y="67"/>
                </a:lnTo>
                <a:lnTo>
                  <a:pt x="36" y="106"/>
                </a:lnTo>
                <a:lnTo>
                  <a:pt x="58" y="67"/>
                </a:lnTo>
                <a:lnTo>
                  <a:pt x="74" y="6"/>
                </a:lnTo>
                <a:lnTo>
                  <a:pt x="29" y="89"/>
                </a:lnTo>
                <a:lnTo>
                  <a:pt x="43" y="89"/>
                </a:lnTo>
                <a:lnTo>
                  <a:pt x="0" y="0"/>
                </a:lnTo>
                <a:lnTo>
                  <a:pt x="36" y="146"/>
                </a:lnTo>
                <a:lnTo>
                  <a:pt x="74" y="6"/>
                </a:lnTo>
                <a:lnTo>
                  <a:pt x="58" y="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4" name="Rectangle 141"/>
          <p:cNvSpPr>
            <a:spLocks noChangeArrowheads="1"/>
          </p:cNvSpPr>
          <p:nvPr/>
        </p:nvSpPr>
        <p:spPr bwMode="auto">
          <a:xfrm>
            <a:off x="5074798" y="5018087"/>
            <a:ext cx="20638" cy="514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5" name="Freeform 142"/>
          <p:cNvSpPr>
            <a:spLocks/>
          </p:cNvSpPr>
          <p:nvPr/>
        </p:nvSpPr>
        <p:spPr bwMode="auto">
          <a:xfrm>
            <a:off x="5063686" y="5441950"/>
            <a:ext cx="42862" cy="90487"/>
          </a:xfrm>
          <a:custGeom>
            <a:avLst/>
            <a:gdLst>
              <a:gd name="T0" fmla="*/ 27 w 27"/>
              <a:gd name="T1" fmla="*/ 0 h 57"/>
              <a:gd name="T2" fmla="*/ 13 w 27"/>
              <a:gd name="T3" fmla="*/ 57 h 57"/>
              <a:gd name="T4" fmla="*/ 0 w 27"/>
              <a:gd name="T5" fmla="*/ 0 h 57"/>
              <a:gd name="T6" fmla="*/ 13 w 27"/>
              <a:gd name="T7" fmla="*/ 30 h 57"/>
              <a:gd name="T8" fmla="*/ 27 w 2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7">
                <a:moveTo>
                  <a:pt x="27" y="0"/>
                </a:moveTo>
                <a:lnTo>
                  <a:pt x="13" y="57"/>
                </a:lnTo>
                <a:lnTo>
                  <a:pt x="0" y="0"/>
                </a:lnTo>
                <a:lnTo>
                  <a:pt x="13" y="30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6" name="Freeform 143"/>
          <p:cNvSpPr>
            <a:spLocks/>
          </p:cNvSpPr>
          <p:nvPr/>
        </p:nvSpPr>
        <p:spPr bwMode="auto">
          <a:xfrm>
            <a:off x="5027173" y="5341937"/>
            <a:ext cx="115888" cy="236538"/>
          </a:xfrm>
          <a:custGeom>
            <a:avLst/>
            <a:gdLst>
              <a:gd name="T0" fmla="*/ 57 w 73"/>
              <a:gd name="T1" fmla="*/ 67 h 149"/>
              <a:gd name="T2" fmla="*/ 43 w 73"/>
              <a:gd name="T3" fmla="*/ 62 h 149"/>
              <a:gd name="T4" fmla="*/ 30 w 73"/>
              <a:gd name="T5" fmla="*/ 118 h 149"/>
              <a:gd name="T6" fmla="*/ 43 w 73"/>
              <a:gd name="T7" fmla="*/ 118 h 149"/>
              <a:gd name="T8" fmla="*/ 30 w 73"/>
              <a:gd name="T9" fmla="*/ 62 h 149"/>
              <a:gd name="T10" fmla="*/ 16 w 73"/>
              <a:gd name="T11" fmla="*/ 67 h 149"/>
              <a:gd name="T12" fmla="*/ 36 w 73"/>
              <a:gd name="T13" fmla="*/ 108 h 149"/>
              <a:gd name="T14" fmla="*/ 57 w 73"/>
              <a:gd name="T15" fmla="*/ 67 h 149"/>
              <a:gd name="T16" fmla="*/ 73 w 73"/>
              <a:gd name="T17" fmla="*/ 0 h 149"/>
              <a:gd name="T18" fmla="*/ 30 w 73"/>
              <a:gd name="T19" fmla="*/ 89 h 149"/>
              <a:gd name="T20" fmla="*/ 43 w 73"/>
              <a:gd name="T21" fmla="*/ 89 h 149"/>
              <a:gd name="T22" fmla="*/ 0 w 73"/>
              <a:gd name="T23" fmla="*/ 0 h 149"/>
              <a:gd name="T24" fmla="*/ 36 w 73"/>
              <a:gd name="T25" fmla="*/ 149 h 149"/>
              <a:gd name="T26" fmla="*/ 73 w 73"/>
              <a:gd name="T27" fmla="*/ 0 h 149"/>
              <a:gd name="T28" fmla="*/ 57 w 73"/>
              <a:gd name="T29" fmla="*/ 6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149">
                <a:moveTo>
                  <a:pt x="57" y="67"/>
                </a:moveTo>
                <a:lnTo>
                  <a:pt x="43" y="62"/>
                </a:lnTo>
                <a:lnTo>
                  <a:pt x="30" y="118"/>
                </a:lnTo>
                <a:lnTo>
                  <a:pt x="43" y="118"/>
                </a:lnTo>
                <a:lnTo>
                  <a:pt x="30" y="62"/>
                </a:lnTo>
                <a:lnTo>
                  <a:pt x="16" y="67"/>
                </a:lnTo>
                <a:lnTo>
                  <a:pt x="36" y="108"/>
                </a:lnTo>
                <a:lnTo>
                  <a:pt x="57" y="67"/>
                </a:lnTo>
                <a:lnTo>
                  <a:pt x="73" y="0"/>
                </a:lnTo>
                <a:lnTo>
                  <a:pt x="30" y="89"/>
                </a:lnTo>
                <a:lnTo>
                  <a:pt x="43" y="89"/>
                </a:lnTo>
                <a:lnTo>
                  <a:pt x="0" y="0"/>
                </a:lnTo>
                <a:lnTo>
                  <a:pt x="36" y="149"/>
                </a:lnTo>
                <a:lnTo>
                  <a:pt x="73" y="0"/>
                </a:lnTo>
                <a:lnTo>
                  <a:pt x="57" y="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7" name="Rectangle 144"/>
          <p:cNvSpPr>
            <a:spLocks noChangeArrowheads="1"/>
          </p:cNvSpPr>
          <p:nvPr/>
        </p:nvSpPr>
        <p:spPr bwMode="auto">
          <a:xfrm>
            <a:off x="4296923" y="5018087"/>
            <a:ext cx="22225" cy="514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8" name="Freeform 145"/>
          <p:cNvSpPr>
            <a:spLocks/>
          </p:cNvSpPr>
          <p:nvPr/>
        </p:nvSpPr>
        <p:spPr bwMode="auto">
          <a:xfrm>
            <a:off x="4287398" y="5441950"/>
            <a:ext cx="46038" cy="90487"/>
          </a:xfrm>
          <a:custGeom>
            <a:avLst/>
            <a:gdLst>
              <a:gd name="T0" fmla="*/ 29 w 29"/>
              <a:gd name="T1" fmla="*/ 0 h 57"/>
              <a:gd name="T2" fmla="*/ 13 w 29"/>
              <a:gd name="T3" fmla="*/ 57 h 57"/>
              <a:gd name="T4" fmla="*/ 0 w 29"/>
              <a:gd name="T5" fmla="*/ 0 h 57"/>
              <a:gd name="T6" fmla="*/ 13 w 29"/>
              <a:gd name="T7" fmla="*/ 30 h 57"/>
              <a:gd name="T8" fmla="*/ 29 w 2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57">
                <a:moveTo>
                  <a:pt x="29" y="0"/>
                </a:moveTo>
                <a:lnTo>
                  <a:pt x="13" y="57"/>
                </a:lnTo>
                <a:lnTo>
                  <a:pt x="0" y="0"/>
                </a:lnTo>
                <a:lnTo>
                  <a:pt x="13" y="30"/>
                </a:lnTo>
                <a:lnTo>
                  <a:pt x="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9" name="Freeform 146"/>
          <p:cNvSpPr>
            <a:spLocks/>
          </p:cNvSpPr>
          <p:nvPr/>
        </p:nvSpPr>
        <p:spPr bwMode="auto">
          <a:xfrm>
            <a:off x="4250886" y="5341937"/>
            <a:ext cx="117475" cy="231775"/>
          </a:xfrm>
          <a:custGeom>
            <a:avLst/>
            <a:gdLst>
              <a:gd name="T0" fmla="*/ 59 w 74"/>
              <a:gd name="T1" fmla="*/ 67 h 146"/>
              <a:gd name="T2" fmla="*/ 45 w 74"/>
              <a:gd name="T3" fmla="*/ 62 h 146"/>
              <a:gd name="T4" fmla="*/ 29 w 74"/>
              <a:gd name="T5" fmla="*/ 118 h 146"/>
              <a:gd name="T6" fmla="*/ 43 w 74"/>
              <a:gd name="T7" fmla="*/ 118 h 146"/>
              <a:gd name="T8" fmla="*/ 29 w 74"/>
              <a:gd name="T9" fmla="*/ 62 h 146"/>
              <a:gd name="T10" fmla="*/ 16 w 74"/>
              <a:gd name="T11" fmla="*/ 67 h 146"/>
              <a:gd name="T12" fmla="*/ 36 w 74"/>
              <a:gd name="T13" fmla="*/ 106 h 146"/>
              <a:gd name="T14" fmla="*/ 59 w 74"/>
              <a:gd name="T15" fmla="*/ 67 h 146"/>
              <a:gd name="T16" fmla="*/ 74 w 74"/>
              <a:gd name="T17" fmla="*/ 6 h 146"/>
              <a:gd name="T18" fmla="*/ 29 w 74"/>
              <a:gd name="T19" fmla="*/ 89 h 146"/>
              <a:gd name="T20" fmla="*/ 43 w 74"/>
              <a:gd name="T21" fmla="*/ 89 h 146"/>
              <a:gd name="T22" fmla="*/ 0 w 74"/>
              <a:gd name="T23" fmla="*/ 0 h 146"/>
              <a:gd name="T24" fmla="*/ 36 w 74"/>
              <a:gd name="T25" fmla="*/ 146 h 146"/>
              <a:gd name="T26" fmla="*/ 74 w 74"/>
              <a:gd name="T27" fmla="*/ 6 h 146"/>
              <a:gd name="T28" fmla="*/ 59 w 74"/>
              <a:gd name="T29" fmla="*/ 6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146">
                <a:moveTo>
                  <a:pt x="59" y="67"/>
                </a:moveTo>
                <a:lnTo>
                  <a:pt x="45" y="62"/>
                </a:lnTo>
                <a:lnTo>
                  <a:pt x="29" y="118"/>
                </a:lnTo>
                <a:lnTo>
                  <a:pt x="43" y="118"/>
                </a:lnTo>
                <a:lnTo>
                  <a:pt x="29" y="62"/>
                </a:lnTo>
                <a:lnTo>
                  <a:pt x="16" y="67"/>
                </a:lnTo>
                <a:lnTo>
                  <a:pt x="36" y="106"/>
                </a:lnTo>
                <a:lnTo>
                  <a:pt x="59" y="67"/>
                </a:lnTo>
                <a:lnTo>
                  <a:pt x="74" y="6"/>
                </a:lnTo>
                <a:lnTo>
                  <a:pt x="29" y="89"/>
                </a:lnTo>
                <a:lnTo>
                  <a:pt x="43" y="89"/>
                </a:lnTo>
                <a:lnTo>
                  <a:pt x="0" y="0"/>
                </a:lnTo>
                <a:lnTo>
                  <a:pt x="36" y="146"/>
                </a:lnTo>
                <a:lnTo>
                  <a:pt x="74" y="6"/>
                </a:lnTo>
                <a:lnTo>
                  <a:pt x="59" y="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40" name="Rectangle 153"/>
          <p:cNvSpPr>
            <a:spLocks noChangeArrowheads="1"/>
          </p:cNvSpPr>
          <p:nvPr/>
        </p:nvSpPr>
        <p:spPr bwMode="auto">
          <a:xfrm>
            <a:off x="5341498" y="5489575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41" name="Rectangle 154"/>
          <p:cNvSpPr>
            <a:spLocks noChangeArrowheads="1"/>
          </p:cNvSpPr>
          <p:nvPr/>
        </p:nvSpPr>
        <p:spPr bwMode="auto">
          <a:xfrm>
            <a:off x="5489136" y="5614987"/>
            <a:ext cx="125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42" name="Rectangle 155"/>
          <p:cNvSpPr>
            <a:spLocks noChangeArrowheads="1"/>
          </p:cNvSpPr>
          <p:nvPr/>
        </p:nvSpPr>
        <p:spPr bwMode="auto">
          <a:xfrm>
            <a:off x="5341498" y="4810125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43" name="Rectangle 156"/>
          <p:cNvSpPr>
            <a:spLocks noChangeArrowheads="1"/>
          </p:cNvSpPr>
          <p:nvPr/>
        </p:nvSpPr>
        <p:spPr bwMode="auto">
          <a:xfrm>
            <a:off x="5489136" y="4937125"/>
            <a:ext cx="1254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44" name="Rectangle 157"/>
          <p:cNvSpPr>
            <a:spLocks noChangeArrowheads="1"/>
          </p:cNvSpPr>
          <p:nvPr/>
        </p:nvSpPr>
        <p:spPr bwMode="auto">
          <a:xfrm>
            <a:off x="5341498" y="4003675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245" name="Rectangle 158"/>
          <p:cNvSpPr>
            <a:spLocks noChangeArrowheads="1"/>
          </p:cNvSpPr>
          <p:nvPr/>
        </p:nvSpPr>
        <p:spPr bwMode="auto">
          <a:xfrm>
            <a:off x="5489136" y="4127500"/>
            <a:ext cx="1254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2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6033"/>
            <a:ext cx="7924800" cy="458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 Erbium-Doped </a:t>
            </a:r>
            <a:r>
              <a:rPr lang="en-US" altLang="ja-JP" dirty="0"/>
              <a:t>Fiber Amplifiers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3089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2749310" y="4723467"/>
            <a:ext cx="6163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536898" y="4732150"/>
            <a:ext cx="67884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851269" y="1648294"/>
            <a:ext cx="3038496" cy="2163475"/>
          </a:xfrm>
          <a:prstGeom prst="roundRect">
            <a:avLst>
              <a:gd name="adj" fmla="val 16667"/>
            </a:avLst>
          </a:prstGeom>
          <a:solidFill>
            <a:srgbClr val="F0F0F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27166" y="2957956"/>
            <a:ext cx="176499" cy="256144"/>
          </a:xfrm>
          <a:prstGeom prst="rect">
            <a:avLst/>
          </a:prstGeom>
          <a:solidFill>
            <a:srgbClr val="00B4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64148" y="4536787"/>
            <a:ext cx="643542" cy="390728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246967" y="4732150"/>
            <a:ext cx="460254" cy="0"/>
          </a:xfrm>
          <a:prstGeom prst="line">
            <a:avLst/>
          </a:prstGeom>
          <a:noFill/>
          <a:ln w="25400">
            <a:solidFill>
              <a:srgbClr val="4000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143519" y="4536787"/>
            <a:ext cx="644899" cy="390728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235842" y="4732150"/>
            <a:ext cx="460254" cy="0"/>
          </a:xfrm>
          <a:prstGeom prst="line">
            <a:avLst/>
          </a:prstGeom>
          <a:noFill/>
          <a:ln w="25400">
            <a:solidFill>
              <a:srgbClr val="40009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788419" y="4732150"/>
            <a:ext cx="8281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949503" y="5519395"/>
            <a:ext cx="1934699" cy="390728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132789" y="5535314"/>
            <a:ext cx="1597994" cy="31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2000" dirty="0">
                <a:solidFill>
                  <a:srgbClr val="400097"/>
                </a:solidFill>
                <a:latin typeface="Arial" pitchFamily="34" charset="0"/>
              </a:rPr>
              <a:t>Pump Source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115885" y="4536787"/>
            <a:ext cx="1105155" cy="390728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3576139" y="4927515"/>
            <a:ext cx="369290" cy="782903"/>
          </a:xfrm>
          <a:custGeom>
            <a:avLst/>
            <a:gdLst>
              <a:gd name="T0" fmla="*/ 272 w 272"/>
              <a:gd name="T1" fmla="*/ 541 h 541"/>
              <a:gd name="T2" fmla="*/ 0 w 272"/>
              <a:gd name="T3" fmla="*/ 541 h 541"/>
              <a:gd name="T4" fmla="*/ 0 w 272"/>
              <a:gd name="T5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41">
                <a:moveTo>
                  <a:pt x="272" y="541"/>
                </a:moveTo>
                <a:lnTo>
                  <a:pt x="0" y="54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326325" y="4562835"/>
            <a:ext cx="672054" cy="31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2000">
                <a:solidFill>
                  <a:srgbClr val="400097"/>
                </a:solidFill>
                <a:latin typeface="Arial" pitchFamily="34" charset="0"/>
              </a:rPr>
              <a:t>WDM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230542" y="4732150"/>
            <a:ext cx="1911619" cy="0"/>
          </a:xfrm>
          <a:prstGeom prst="lin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4732886" y="4438381"/>
            <a:ext cx="276967" cy="293769"/>
          </a:xfrm>
          <a:prstGeom prst="ellips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917531" y="4438381"/>
            <a:ext cx="275610" cy="293769"/>
          </a:xfrm>
          <a:prstGeom prst="ellips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5102176" y="4438381"/>
            <a:ext cx="275610" cy="293769"/>
          </a:xfrm>
          <a:prstGeom prst="ellips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1938773" y="4633744"/>
            <a:ext cx="90965" cy="19681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1938773" y="4625062"/>
            <a:ext cx="90965" cy="19391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426049" y="4633744"/>
            <a:ext cx="92322" cy="196811"/>
          </a:xfrm>
          <a:prstGeom prst="lin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4416546" y="4633744"/>
            <a:ext cx="90964" cy="196811"/>
          </a:xfrm>
          <a:prstGeom prst="lin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5908640" y="4633744"/>
            <a:ext cx="92322" cy="196811"/>
          </a:xfrm>
          <a:prstGeom prst="lin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5904567" y="4633744"/>
            <a:ext cx="93680" cy="196811"/>
          </a:xfrm>
          <a:prstGeom prst="line">
            <a:avLst/>
          </a:prstGeom>
          <a:noFill/>
          <a:ln w="25400">
            <a:solidFill>
              <a:srgbClr val="DA00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6886172" y="4633744"/>
            <a:ext cx="92322" cy="19681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6884815" y="4633744"/>
            <a:ext cx="92322" cy="19681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1845093" y="5604777"/>
            <a:ext cx="92322" cy="19825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1857312" y="5587410"/>
            <a:ext cx="92322" cy="19536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4435553" y="4816084"/>
            <a:ext cx="1285726" cy="4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 b="1">
                <a:solidFill>
                  <a:srgbClr val="400097"/>
                </a:solidFill>
                <a:latin typeface="Arial" pitchFamily="34" charset="0"/>
              </a:rPr>
              <a:t>Erbium Doped Fibre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5843471" y="4237228"/>
            <a:ext cx="12802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 b="1">
                <a:solidFill>
                  <a:srgbClr val="400097"/>
                </a:solidFill>
                <a:latin typeface="Arial" pitchFamily="34" charset="0"/>
              </a:rPr>
              <a:t>Isolator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1849165" y="4237228"/>
            <a:ext cx="127758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 b="1">
                <a:solidFill>
                  <a:srgbClr val="400097"/>
                </a:solidFill>
                <a:latin typeface="Arial" pitchFamily="34" charset="0"/>
              </a:rPr>
              <a:t>Isolator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1979503" y="5609117"/>
            <a:ext cx="13305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 b="1">
                <a:solidFill>
                  <a:srgbClr val="400097"/>
                </a:solidFill>
                <a:latin typeface="Arial" pitchFamily="34" charset="0"/>
              </a:rPr>
              <a:t> = Fusion Splice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1447291" y="4633744"/>
            <a:ext cx="93681" cy="19681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7616606" y="4633744"/>
            <a:ext cx="95038" cy="19681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863968" y="5613459"/>
            <a:ext cx="95038" cy="195364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26782" y="4379048"/>
            <a:ext cx="905575" cy="22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 b="1">
                <a:solidFill>
                  <a:srgbClr val="400097"/>
                </a:solidFill>
                <a:latin typeface="Arial" pitchFamily="34" charset="0"/>
              </a:rPr>
              <a:t>Input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7429245" y="4376154"/>
            <a:ext cx="1277581" cy="22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 b="1">
                <a:solidFill>
                  <a:srgbClr val="400097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3668461" y="5027367"/>
            <a:ext cx="354356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4" name="Freeform 42"/>
          <p:cNvSpPr>
            <a:spLocks/>
          </p:cNvSpPr>
          <p:nvPr/>
        </p:nvSpPr>
        <p:spPr bwMode="auto">
          <a:xfrm>
            <a:off x="864845" y="4931855"/>
            <a:ext cx="655761" cy="115771"/>
          </a:xfrm>
          <a:custGeom>
            <a:avLst/>
            <a:gdLst>
              <a:gd name="T0" fmla="*/ 0 w 483"/>
              <a:gd name="T1" fmla="*/ 80 h 80"/>
              <a:gd name="T2" fmla="*/ 83 w 483"/>
              <a:gd name="T3" fmla="*/ 80 h 80"/>
              <a:gd name="T4" fmla="*/ 83 w 483"/>
              <a:gd name="T5" fmla="*/ 0 h 80"/>
              <a:gd name="T6" fmla="*/ 187 w 483"/>
              <a:gd name="T7" fmla="*/ 0 h 80"/>
              <a:gd name="T8" fmla="*/ 187 w 483"/>
              <a:gd name="T9" fmla="*/ 80 h 80"/>
              <a:gd name="T10" fmla="*/ 280 w 483"/>
              <a:gd name="T11" fmla="*/ 80 h 80"/>
              <a:gd name="T12" fmla="*/ 280 w 483"/>
              <a:gd name="T13" fmla="*/ 0 h 80"/>
              <a:gd name="T14" fmla="*/ 385 w 483"/>
              <a:gd name="T15" fmla="*/ 0 h 80"/>
              <a:gd name="T16" fmla="*/ 385 w 483"/>
              <a:gd name="T17" fmla="*/ 80 h 80"/>
              <a:gd name="T18" fmla="*/ 483 w 483"/>
              <a:gd name="T1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3" h="80">
                <a:moveTo>
                  <a:pt x="0" y="80"/>
                </a:moveTo>
                <a:lnTo>
                  <a:pt x="83" y="80"/>
                </a:lnTo>
                <a:lnTo>
                  <a:pt x="83" y="0"/>
                </a:lnTo>
                <a:lnTo>
                  <a:pt x="187" y="0"/>
                </a:lnTo>
                <a:lnTo>
                  <a:pt x="187" y="80"/>
                </a:lnTo>
                <a:lnTo>
                  <a:pt x="280" y="80"/>
                </a:lnTo>
                <a:lnTo>
                  <a:pt x="280" y="0"/>
                </a:lnTo>
                <a:lnTo>
                  <a:pt x="385" y="0"/>
                </a:lnTo>
                <a:lnTo>
                  <a:pt x="385" y="80"/>
                </a:lnTo>
                <a:lnTo>
                  <a:pt x="483" y="8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5" name="Freeform 43"/>
          <p:cNvSpPr>
            <a:spLocks/>
          </p:cNvSpPr>
          <p:nvPr/>
        </p:nvSpPr>
        <p:spPr bwMode="auto">
          <a:xfrm>
            <a:off x="7748301" y="4930409"/>
            <a:ext cx="655761" cy="518076"/>
          </a:xfrm>
          <a:custGeom>
            <a:avLst/>
            <a:gdLst>
              <a:gd name="T0" fmla="*/ 0 w 483"/>
              <a:gd name="T1" fmla="*/ 358 h 358"/>
              <a:gd name="T2" fmla="*/ 82 w 483"/>
              <a:gd name="T3" fmla="*/ 358 h 358"/>
              <a:gd name="T4" fmla="*/ 82 w 483"/>
              <a:gd name="T5" fmla="*/ 0 h 358"/>
              <a:gd name="T6" fmla="*/ 187 w 483"/>
              <a:gd name="T7" fmla="*/ 0 h 358"/>
              <a:gd name="T8" fmla="*/ 187 w 483"/>
              <a:gd name="T9" fmla="*/ 358 h 358"/>
              <a:gd name="T10" fmla="*/ 280 w 483"/>
              <a:gd name="T11" fmla="*/ 358 h 358"/>
              <a:gd name="T12" fmla="*/ 280 w 483"/>
              <a:gd name="T13" fmla="*/ 0 h 358"/>
              <a:gd name="T14" fmla="*/ 384 w 483"/>
              <a:gd name="T15" fmla="*/ 0 h 358"/>
              <a:gd name="T16" fmla="*/ 384 w 483"/>
              <a:gd name="T17" fmla="*/ 358 h 358"/>
              <a:gd name="T18" fmla="*/ 483 w 483"/>
              <a:gd name="T1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3" h="358">
                <a:moveTo>
                  <a:pt x="0" y="358"/>
                </a:moveTo>
                <a:lnTo>
                  <a:pt x="82" y="358"/>
                </a:lnTo>
                <a:lnTo>
                  <a:pt x="82" y="0"/>
                </a:lnTo>
                <a:lnTo>
                  <a:pt x="187" y="0"/>
                </a:lnTo>
                <a:lnTo>
                  <a:pt x="187" y="358"/>
                </a:lnTo>
                <a:lnTo>
                  <a:pt x="280" y="358"/>
                </a:lnTo>
                <a:lnTo>
                  <a:pt x="280" y="0"/>
                </a:lnTo>
                <a:lnTo>
                  <a:pt x="384" y="0"/>
                </a:lnTo>
                <a:lnTo>
                  <a:pt x="384" y="358"/>
                </a:lnTo>
                <a:lnTo>
                  <a:pt x="483" y="35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1699820" y="1940616"/>
            <a:ext cx="162922" cy="1266248"/>
          </a:xfrm>
          <a:prstGeom prst="rect">
            <a:avLst/>
          </a:prstGeom>
          <a:solidFill>
            <a:srgbClr val="FBD128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7" name="Freeform 45"/>
          <p:cNvSpPr>
            <a:spLocks/>
          </p:cNvSpPr>
          <p:nvPr/>
        </p:nvSpPr>
        <p:spPr bwMode="auto">
          <a:xfrm>
            <a:off x="1216484" y="1790113"/>
            <a:ext cx="2510358" cy="1405173"/>
          </a:xfrm>
          <a:custGeom>
            <a:avLst/>
            <a:gdLst>
              <a:gd name="T0" fmla="*/ 0 w 1849"/>
              <a:gd name="T1" fmla="*/ 0 h 971"/>
              <a:gd name="T2" fmla="*/ 0 w 1849"/>
              <a:gd name="T3" fmla="*/ 971 h 971"/>
              <a:gd name="T4" fmla="*/ 1849 w 1849"/>
              <a:gd name="T5" fmla="*/ 971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9" h="971">
                <a:moveTo>
                  <a:pt x="0" y="0"/>
                </a:moveTo>
                <a:lnTo>
                  <a:pt x="0" y="971"/>
                </a:lnTo>
                <a:lnTo>
                  <a:pt x="1849" y="97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1359042" y="3269091"/>
            <a:ext cx="803749" cy="4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980 nm signal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2544300" y="3269091"/>
            <a:ext cx="1008759" cy="4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1550 nm data signal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1219200" y="1790114"/>
            <a:ext cx="0" cy="442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 rot="-5400000">
            <a:off x="211572" y="2503644"/>
            <a:ext cx="161066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Power level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3809661" y="3740860"/>
            <a:ext cx="563439" cy="80026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43" name="AutoShape 51"/>
          <p:cNvSpPr>
            <a:spLocks noChangeArrowheads="1"/>
          </p:cNvSpPr>
          <p:nvPr/>
        </p:nvSpPr>
        <p:spPr bwMode="auto">
          <a:xfrm>
            <a:off x="5525772" y="1665659"/>
            <a:ext cx="3057504" cy="2163475"/>
          </a:xfrm>
          <a:prstGeom prst="roundRect">
            <a:avLst>
              <a:gd name="adj" fmla="val 16667"/>
            </a:avLst>
          </a:prstGeom>
          <a:solidFill>
            <a:srgbClr val="F0F0F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7630183" y="2044811"/>
            <a:ext cx="176499" cy="1172184"/>
          </a:xfrm>
          <a:prstGeom prst="rect">
            <a:avLst/>
          </a:prstGeom>
          <a:solidFill>
            <a:srgbClr val="00B4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6402837" y="3083858"/>
            <a:ext cx="161565" cy="111429"/>
          </a:xfrm>
          <a:prstGeom prst="rect">
            <a:avLst/>
          </a:prstGeom>
          <a:solidFill>
            <a:srgbClr val="FBD128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46" name="Freeform 54"/>
          <p:cNvSpPr>
            <a:spLocks/>
          </p:cNvSpPr>
          <p:nvPr/>
        </p:nvSpPr>
        <p:spPr bwMode="auto">
          <a:xfrm>
            <a:off x="5920859" y="1806031"/>
            <a:ext cx="2510357" cy="1406621"/>
          </a:xfrm>
          <a:custGeom>
            <a:avLst/>
            <a:gdLst>
              <a:gd name="T0" fmla="*/ 0 w 1849"/>
              <a:gd name="T1" fmla="*/ 0 h 972"/>
              <a:gd name="T2" fmla="*/ 0 w 1849"/>
              <a:gd name="T3" fmla="*/ 972 h 972"/>
              <a:gd name="T4" fmla="*/ 1849 w 1849"/>
              <a:gd name="T5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9" h="972">
                <a:moveTo>
                  <a:pt x="0" y="0"/>
                </a:moveTo>
                <a:lnTo>
                  <a:pt x="0" y="972"/>
                </a:lnTo>
                <a:lnTo>
                  <a:pt x="1849" y="972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6062058" y="3285009"/>
            <a:ext cx="802391" cy="4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980 nm signal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7248673" y="3285009"/>
            <a:ext cx="1010117" cy="4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1550 nm data signal</a:t>
            </a:r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V="1">
            <a:off x="5923574" y="1806032"/>
            <a:ext cx="0" cy="442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 rot="-5400000">
            <a:off x="4897170" y="2510880"/>
            <a:ext cx="162513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Power level</a:t>
            </a:r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 flipH="1">
            <a:off x="5565146" y="3830582"/>
            <a:ext cx="384224" cy="77277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4113782" y="2088224"/>
            <a:ext cx="122598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000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fa-IR" sz="1700" b="1" i="1" dirty="0" smtClean="0">
                <a:solidFill>
                  <a:srgbClr val="000000"/>
                </a:solidFill>
                <a:latin typeface="Arial" pitchFamily="34" charset="0"/>
              </a:rPr>
              <a:t>توان مابین سیگنال پمپ شده و سیگنال داده مبادله می شود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54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B Nazanin" pitchFamily="2" charset="-78"/>
              </a:rPr>
              <a:t> Erbium-Doped </a:t>
            </a:r>
            <a:r>
              <a:rPr lang="en-US" altLang="ja-JP" dirty="0">
                <a:cs typeface="B Nazanin" pitchFamily="2" charset="-78"/>
              </a:rPr>
              <a:t>Fiber Amplifiers</a:t>
            </a:r>
            <a:endParaRPr lang="en-GB" b="1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32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23" y="2367522"/>
            <a:ext cx="5156483" cy="3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182410" y="2340027"/>
            <a:ext cx="5209433" cy="345577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921123" y="4290773"/>
            <a:ext cx="1307449" cy="12995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914335" y="5487558"/>
            <a:ext cx="1517890" cy="11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237463" y="3444195"/>
            <a:ext cx="2628476" cy="62950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43640" y="1758276"/>
            <a:ext cx="1573555" cy="2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15000"/>
              </a:spcAft>
            </a:pPr>
            <a:r>
              <a:rPr lang="fa-IR" b="1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لیزر پمپ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491831" y="2046257"/>
            <a:ext cx="1750054" cy="109259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472342" y="2335685"/>
            <a:ext cx="2563307" cy="1189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43613" y="2017385"/>
            <a:ext cx="1573555" cy="2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rtl="1" eaLnBrk="0" hangingPunct="0">
              <a:spcBef>
                <a:spcPct val="0"/>
              </a:spcBef>
              <a:spcAft>
                <a:spcPct val="15000"/>
              </a:spcAft>
            </a:pPr>
            <a:r>
              <a:rPr lang="fa-IR" b="1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کوپلر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WDM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55341" y="3246846"/>
            <a:ext cx="15735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rtl="1" eaLnBrk="0" hangingPunct="0">
              <a:spcBef>
                <a:spcPct val="0"/>
              </a:spcBef>
              <a:spcAft>
                <a:spcPct val="15000"/>
              </a:spcAft>
            </a:pPr>
            <a:r>
              <a:rPr lang="fa-IR" b="1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فیبر دوپ شده با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Erbium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0780" y="5500503"/>
            <a:ext cx="15735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rtl="1" eaLnBrk="0" hangingPunct="0">
              <a:spcBef>
                <a:spcPct val="0"/>
              </a:spcBef>
              <a:spcAft>
                <a:spcPct val="15000"/>
              </a:spcAft>
            </a:pPr>
            <a:r>
              <a:rPr lang="fa-IR" b="1" dirty="0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ورودی و خروجی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9" name="Rectangle 6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altLang="ja-JP" dirty="0" smtClean="0">
                <a:cs typeface="B Nazanin" pitchFamily="2" charset="-78"/>
              </a:rPr>
              <a:t> Erbium-Doped </a:t>
            </a:r>
            <a:r>
              <a:rPr lang="en-US" altLang="ja-JP" dirty="0">
                <a:cs typeface="B Nazanin" pitchFamily="2" charset="-78"/>
              </a:rPr>
              <a:t>Fiber Amplifiers</a:t>
            </a:r>
            <a:endParaRPr lang="en-GB" b="1" dirty="0">
              <a:solidFill>
                <a:srgbClr val="0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69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altLang="ja-JP" dirty="0" smtClean="0">
                <a:cs typeface="B Nazanin" pitchFamily="2" charset="-78"/>
              </a:rPr>
              <a:t> Erbium-Doped </a:t>
            </a:r>
            <a:r>
              <a:rPr lang="en-US" altLang="ja-JP" dirty="0">
                <a:cs typeface="B Nazanin" pitchFamily="2" charset="-78"/>
              </a:rPr>
              <a:t>Fiber Amplifiers</a:t>
            </a:r>
            <a:endParaRPr lang="en-GB" b="1" dirty="0">
              <a:solidFill>
                <a:srgbClr val="000000"/>
              </a:solidFill>
              <a:cs typeface="B Nazanin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239000" cy="43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altLang="ja-JP" dirty="0" smtClean="0">
                <a:cs typeface="B Nazanin" pitchFamily="2" charset="-78"/>
              </a:rPr>
              <a:t> Erbium-Doped </a:t>
            </a:r>
            <a:r>
              <a:rPr lang="en-US" altLang="ja-JP" dirty="0">
                <a:cs typeface="B Nazanin" pitchFamily="2" charset="-78"/>
              </a:rPr>
              <a:t>Fiber Amplifiers</a:t>
            </a:r>
            <a:endParaRPr lang="en-GB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43000" y="1752600"/>
            <a:ext cx="7277100" cy="4154488"/>
            <a:chOff x="336" y="768"/>
            <a:chExt cx="5088" cy="271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36" y="768"/>
              <a:ext cx="5088" cy="2713"/>
              <a:chOff x="240" y="1008"/>
              <a:chExt cx="5088" cy="2713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008"/>
                <a:ext cx="4080" cy="2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873"/>
                <a:ext cx="1008" cy="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416" y="2592"/>
              <a:ext cx="1008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2386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altLang="ja-JP" dirty="0" smtClean="0">
                <a:cs typeface="B Nazanin" pitchFamily="2" charset="-78"/>
              </a:rPr>
              <a:t> Erbium-Doped Fiber Amplifiers</a:t>
            </a:r>
            <a:endParaRPr lang="en-GB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827213"/>
            <a:ext cx="777239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9pPr>
          </a:lstStyle>
          <a:p>
            <a:pPr algn="r" rtl="1"/>
            <a:r>
              <a:rPr lang="fa-IR" sz="2000" dirty="0" smtClean="0">
                <a:cs typeface="B Nazanin" pitchFamily="2" charset="-78"/>
              </a:rPr>
              <a:t>دو تفاوت عمده در ادوات الکترونیکی و نوری رفتار آنها در حالت اشباع می‌ باشد.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با افزایش توان ورودی </a:t>
            </a:r>
            <a:r>
              <a:rPr lang="en-US" sz="2000" dirty="0" smtClean="0">
                <a:cs typeface="B Nazanin" pitchFamily="2" charset="-78"/>
              </a:rPr>
              <a:t>EDFA</a:t>
            </a:r>
            <a:r>
              <a:rPr lang="fa-IR" sz="2000" dirty="0" smtClean="0">
                <a:cs typeface="B Nazanin" pitchFamily="2" charset="-78"/>
              </a:rPr>
              <a:t> توان کل به آهستگی تغییر می‌کند.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ادوات الکترونیکی در نزدیکی اشباع، توید اعوجاج و هارمونیک می‌کنند.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توان خروجی برابر است با :</a:t>
            </a:r>
          </a:p>
          <a:p>
            <a:pPr marL="0" indent="0" algn="ctr" rtl="1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Amplified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signal + Noise (Amplified Spontaneous Emission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ASE) 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/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4613"/>
            <a:ext cx="3965550" cy="174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6195782" y="4053718"/>
            <a:ext cx="2056890" cy="193917"/>
          </a:xfrm>
          <a:custGeom>
            <a:avLst/>
            <a:gdLst>
              <a:gd name="T0" fmla="*/ 1406 w 1515"/>
              <a:gd name="T1" fmla="*/ 0 h 134"/>
              <a:gd name="T2" fmla="*/ 1294 w 1515"/>
              <a:gd name="T3" fmla="*/ 4 h 134"/>
              <a:gd name="T4" fmla="*/ 1172 w 1515"/>
              <a:gd name="T5" fmla="*/ 8 h 134"/>
              <a:gd name="T6" fmla="*/ 1033 w 1515"/>
              <a:gd name="T7" fmla="*/ 18 h 134"/>
              <a:gd name="T8" fmla="*/ 955 w 1515"/>
              <a:gd name="T9" fmla="*/ 26 h 134"/>
              <a:gd name="T10" fmla="*/ 868 w 1515"/>
              <a:gd name="T11" fmla="*/ 35 h 134"/>
              <a:gd name="T12" fmla="*/ 774 w 1515"/>
              <a:gd name="T13" fmla="*/ 47 h 134"/>
              <a:gd name="T14" fmla="*/ 584 w 1515"/>
              <a:gd name="T15" fmla="*/ 70 h 134"/>
              <a:gd name="T16" fmla="*/ 494 w 1515"/>
              <a:gd name="T17" fmla="*/ 82 h 134"/>
              <a:gd name="T18" fmla="*/ 412 w 1515"/>
              <a:gd name="T19" fmla="*/ 90 h 134"/>
              <a:gd name="T20" fmla="*/ 340 w 1515"/>
              <a:gd name="T21" fmla="*/ 98 h 134"/>
              <a:gd name="T22" fmla="*/ 280 w 1515"/>
              <a:gd name="T23" fmla="*/ 105 h 134"/>
              <a:gd name="T24" fmla="*/ 227 w 1515"/>
              <a:gd name="T25" fmla="*/ 109 h 134"/>
              <a:gd name="T26" fmla="*/ 180 w 1515"/>
              <a:gd name="T27" fmla="*/ 111 h 134"/>
              <a:gd name="T28" fmla="*/ 100 w 1515"/>
              <a:gd name="T29" fmla="*/ 115 h 134"/>
              <a:gd name="T30" fmla="*/ 32 w 1515"/>
              <a:gd name="T31" fmla="*/ 117 h 134"/>
              <a:gd name="T32" fmla="*/ 0 w 1515"/>
              <a:gd name="T33" fmla="*/ 134 h 134"/>
              <a:gd name="T34" fmla="*/ 65 w 1515"/>
              <a:gd name="T35" fmla="*/ 132 h 134"/>
              <a:gd name="T36" fmla="*/ 138 w 1515"/>
              <a:gd name="T37" fmla="*/ 130 h 134"/>
              <a:gd name="T38" fmla="*/ 202 w 1515"/>
              <a:gd name="T39" fmla="*/ 126 h 134"/>
              <a:gd name="T40" fmla="*/ 253 w 1515"/>
              <a:gd name="T41" fmla="*/ 122 h 134"/>
              <a:gd name="T42" fmla="*/ 309 w 1515"/>
              <a:gd name="T43" fmla="*/ 117 h 134"/>
              <a:gd name="T44" fmla="*/ 375 w 1515"/>
              <a:gd name="T45" fmla="*/ 111 h 134"/>
              <a:gd name="T46" fmla="*/ 452 w 1515"/>
              <a:gd name="T47" fmla="*/ 102 h 134"/>
              <a:gd name="T48" fmla="*/ 539 w 1515"/>
              <a:gd name="T49" fmla="*/ 91 h 134"/>
              <a:gd name="T50" fmla="*/ 679 w 1515"/>
              <a:gd name="T51" fmla="*/ 75 h 134"/>
              <a:gd name="T52" fmla="*/ 821 w 1515"/>
              <a:gd name="T53" fmla="*/ 57 h 134"/>
              <a:gd name="T54" fmla="*/ 913 w 1515"/>
              <a:gd name="T55" fmla="*/ 46 h 134"/>
              <a:gd name="T56" fmla="*/ 996 w 1515"/>
              <a:gd name="T57" fmla="*/ 38 h 134"/>
              <a:gd name="T58" fmla="*/ 1106 w 1515"/>
              <a:gd name="T59" fmla="*/ 28 h 134"/>
              <a:gd name="T60" fmla="*/ 1235 w 1515"/>
              <a:gd name="T61" fmla="*/ 21 h 134"/>
              <a:gd name="T62" fmla="*/ 1351 w 1515"/>
              <a:gd name="T63" fmla="*/ 17 h 134"/>
              <a:gd name="T64" fmla="*/ 1515 w 1515"/>
              <a:gd name="T65" fmla="*/ 1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15" h="134">
                <a:moveTo>
                  <a:pt x="1515" y="0"/>
                </a:moveTo>
                <a:lnTo>
                  <a:pt x="1406" y="0"/>
                </a:lnTo>
                <a:lnTo>
                  <a:pt x="1351" y="1"/>
                </a:lnTo>
                <a:lnTo>
                  <a:pt x="1294" y="4"/>
                </a:lnTo>
                <a:lnTo>
                  <a:pt x="1235" y="5"/>
                </a:lnTo>
                <a:lnTo>
                  <a:pt x="1172" y="8"/>
                </a:lnTo>
                <a:lnTo>
                  <a:pt x="1106" y="12"/>
                </a:lnTo>
                <a:lnTo>
                  <a:pt x="1033" y="18"/>
                </a:lnTo>
                <a:lnTo>
                  <a:pt x="996" y="22"/>
                </a:lnTo>
                <a:lnTo>
                  <a:pt x="955" y="26"/>
                </a:lnTo>
                <a:lnTo>
                  <a:pt x="913" y="30"/>
                </a:lnTo>
                <a:lnTo>
                  <a:pt x="868" y="35"/>
                </a:lnTo>
                <a:lnTo>
                  <a:pt x="821" y="41"/>
                </a:lnTo>
                <a:lnTo>
                  <a:pt x="774" y="47"/>
                </a:lnTo>
                <a:lnTo>
                  <a:pt x="679" y="59"/>
                </a:lnTo>
                <a:lnTo>
                  <a:pt x="584" y="70"/>
                </a:lnTo>
                <a:lnTo>
                  <a:pt x="539" y="76"/>
                </a:lnTo>
                <a:lnTo>
                  <a:pt x="494" y="82"/>
                </a:lnTo>
                <a:lnTo>
                  <a:pt x="452" y="87"/>
                </a:lnTo>
                <a:lnTo>
                  <a:pt x="412" y="90"/>
                </a:lnTo>
                <a:lnTo>
                  <a:pt x="375" y="95"/>
                </a:lnTo>
                <a:lnTo>
                  <a:pt x="340" y="98"/>
                </a:lnTo>
                <a:lnTo>
                  <a:pt x="309" y="101"/>
                </a:lnTo>
                <a:lnTo>
                  <a:pt x="280" y="105"/>
                </a:lnTo>
                <a:lnTo>
                  <a:pt x="253" y="106"/>
                </a:lnTo>
                <a:lnTo>
                  <a:pt x="227" y="109"/>
                </a:lnTo>
                <a:lnTo>
                  <a:pt x="202" y="110"/>
                </a:lnTo>
                <a:lnTo>
                  <a:pt x="180" y="111"/>
                </a:lnTo>
                <a:lnTo>
                  <a:pt x="138" y="114"/>
                </a:lnTo>
                <a:lnTo>
                  <a:pt x="100" y="115"/>
                </a:lnTo>
                <a:lnTo>
                  <a:pt x="65" y="116"/>
                </a:lnTo>
                <a:lnTo>
                  <a:pt x="32" y="117"/>
                </a:lnTo>
                <a:lnTo>
                  <a:pt x="0" y="118"/>
                </a:lnTo>
                <a:lnTo>
                  <a:pt x="0" y="134"/>
                </a:lnTo>
                <a:lnTo>
                  <a:pt x="32" y="133"/>
                </a:lnTo>
                <a:lnTo>
                  <a:pt x="65" y="132"/>
                </a:lnTo>
                <a:lnTo>
                  <a:pt x="100" y="131"/>
                </a:lnTo>
                <a:lnTo>
                  <a:pt x="138" y="130"/>
                </a:lnTo>
                <a:lnTo>
                  <a:pt x="180" y="127"/>
                </a:lnTo>
                <a:lnTo>
                  <a:pt x="202" y="126"/>
                </a:lnTo>
                <a:lnTo>
                  <a:pt x="227" y="124"/>
                </a:lnTo>
                <a:lnTo>
                  <a:pt x="253" y="122"/>
                </a:lnTo>
                <a:lnTo>
                  <a:pt x="280" y="120"/>
                </a:lnTo>
                <a:lnTo>
                  <a:pt x="309" y="117"/>
                </a:lnTo>
                <a:lnTo>
                  <a:pt x="342" y="114"/>
                </a:lnTo>
                <a:lnTo>
                  <a:pt x="375" y="111"/>
                </a:lnTo>
                <a:lnTo>
                  <a:pt x="412" y="106"/>
                </a:lnTo>
                <a:lnTo>
                  <a:pt x="452" y="102"/>
                </a:lnTo>
                <a:lnTo>
                  <a:pt x="494" y="98"/>
                </a:lnTo>
                <a:lnTo>
                  <a:pt x="539" y="91"/>
                </a:lnTo>
                <a:lnTo>
                  <a:pt x="584" y="86"/>
                </a:lnTo>
                <a:lnTo>
                  <a:pt x="679" y="75"/>
                </a:lnTo>
                <a:lnTo>
                  <a:pt x="774" y="63"/>
                </a:lnTo>
                <a:lnTo>
                  <a:pt x="821" y="57"/>
                </a:lnTo>
                <a:lnTo>
                  <a:pt x="868" y="51"/>
                </a:lnTo>
                <a:lnTo>
                  <a:pt x="913" y="46"/>
                </a:lnTo>
                <a:lnTo>
                  <a:pt x="955" y="42"/>
                </a:lnTo>
                <a:lnTo>
                  <a:pt x="996" y="38"/>
                </a:lnTo>
                <a:lnTo>
                  <a:pt x="1035" y="34"/>
                </a:lnTo>
                <a:lnTo>
                  <a:pt x="1106" y="28"/>
                </a:lnTo>
                <a:lnTo>
                  <a:pt x="1172" y="24"/>
                </a:lnTo>
                <a:lnTo>
                  <a:pt x="1235" y="21"/>
                </a:lnTo>
                <a:lnTo>
                  <a:pt x="1294" y="19"/>
                </a:lnTo>
                <a:lnTo>
                  <a:pt x="1351" y="17"/>
                </a:lnTo>
                <a:lnTo>
                  <a:pt x="1406" y="16"/>
                </a:lnTo>
                <a:lnTo>
                  <a:pt x="1515" y="15"/>
                </a:lnTo>
                <a:close/>
              </a:path>
            </a:pathLst>
          </a:custGeom>
          <a:solidFill>
            <a:srgbClr val="00CD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56085" y="5942856"/>
            <a:ext cx="1902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99999" y="6082892"/>
            <a:ext cx="6251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in (dBm)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68772" y="3686144"/>
            <a:ext cx="1331888" cy="3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52996" y="3702682"/>
            <a:ext cx="7232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Total P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057165" y="3826800"/>
            <a:ext cx="2404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out</a:t>
            </a: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>
            <a:off x="6123824" y="4205667"/>
            <a:ext cx="99111" cy="34731"/>
          </a:xfrm>
          <a:custGeom>
            <a:avLst/>
            <a:gdLst>
              <a:gd name="T0" fmla="*/ 73 w 73"/>
              <a:gd name="T1" fmla="*/ 0 h 24"/>
              <a:gd name="T2" fmla="*/ 0 w 73"/>
              <a:gd name="T3" fmla="*/ 0 h 24"/>
              <a:gd name="T4" fmla="*/ 0 w 73"/>
              <a:gd name="T5" fmla="*/ 24 h 24"/>
              <a:gd name="T6" fmla="*/ 73 w 73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24">
                <a:moveTo>
                  <a:pt x="73" y="0"/>
                </a:moveTo>
                <a:lnTo>
                  <a:pt x="0" y="0"/>
                </a:lnTo>
                <a:lnTo>
                  <a:pt x="0" y="24"/>
                </a:lnTo>
                <a:lnTo>
                  <a:pt x="73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13" name="Freeform 13"/>
          <p:cNvSpPr>
            <a:spLocks noChangeArrowheads="1"/>
          </p:cNvSpPr>
          <p:nvPr/>
        </p:nvSpPr>
        <p:spPr bwMode="auto">
          <a:xfrm>
            <a:off x="6123824" y="4037799"/>
            <a:ext cx="99111" cy="33285"/>
          </a:xfrm>
          <a:custGeom>
            <a:avLst/>
            <a:gdLst>
              <a:gd name="T0" fmla="*/ 73 w 73"/>
              <a:gd name="T1" fmla="*/ 0 h 23"/>
              <a:gd name="T2" fmla="*/ 0 w 73"/>
              <a:gd name="T3" fmla="*/ 0 h 23"/>
              <a:gd name="T4" fmla="*/ 0 w 73"/>
              <a:gd name="T5" fmla="*/ 23 h 23"/>
              <a:gd name="T6" fmla="*/ 73 w 73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23">
                <a:moveTo>
                  <a:pt x="73" y="0"/>
                </a:moveTo>
                <a:lnTo>
                  <a:pt x="0" y="0"/>
                </a:lnTo>
                <a:lnTo>
                  <a:pt x="0" y="23"/>
                </a:lnTo>
                <a:lnTo>
                  <a:pt x="73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13287" y="4047929"/>
            <a:ext cx="791529" cy="3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35947" y="4093410"/>
            <a:ext cx="5129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-3 dB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677146" y="3827136"/>
            <a:ext cx="3991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Max</a:t>
            </a:r>
          </a:p>
        </p:txBody>
      </p:sp>
      <p:sp>
        <p:nvSpPr>
          <p:cNvPr id="17" name="Freeform 17"/>
          <p:cNvSpPr>
            <a:spLocks noChangeArrowheads="1"/>
          </p:cNvSpPr>
          <p:nvPr/>
        </p:nvSpPr>
        <p:spPr bwMode="auto">
          <a:xfrm>
            <a:off x="7196394" y="5564532"/>
            <a:ext cx="43446" cy="69463"/>
          </a:xfrm>
          <a:custGeom>
            <a:avLst/>
            <a:gdLst>
              <a:gd name="T0" fmla="*/ 0 w 32"/>
              <a:gd name="T1" fmla="*/ 0 h 48"/>
              <a:gd name="T2" fmla="*/ 0 w 32"/>
              <a:gd name="T3" fmla="*/ 48 h 48"/>
              <a:gd name="T4" fmla="*/ 32 w 32"/>
              <a:gd name="T5" fmla="*/ 48 h 48"/>
              <a:gd name="T6" fmla="*/ 32 w 3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8">
                <a:moveTo>
                  <a:pt x="0" y="0"/>
                </a:moveTo>
                <a:lnTo>
                  <a:pt x="0" y="48"/>
                </a:lnTo>
                <a:lnTo>
                  <a:pt x="32" y="48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18" name="Freeform 18"/>
          <p:cNvSpPr>
            <a:spLocks noChangeArrowheads="1"/>
          </p:cNvSpPr>
          <p:nvPr/>
        </p:nvSpPr>
        <p:spPr bwMode="auto">
          <a:xfrm>
            <a:off x="8057165" y="5564532"/>
            <a:ext cx="43446" cy="69463"/>
          </a:xfrm>
          <a:custGeom>
            <a:avLst/>
            <a:gdLst>
              <a:gd name="T0" fmla="*/ 0 w 32"/>
              <a:gd name="T1" fmla="*/ 0 h 48"/>
              <a:gd name="T2" fmla="*/ 0 w 32"/>
              <a:gd name="T3" fmla="*/ 48 h 48"/>
              <a:gd name="T4" fmla="*/ 32 w 32"/>
              <a:gd name="T5" fmla="*/ 48 h 48"/>
              <a:gd name="T6" fmla="*/ 32 w 3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8">
                <a:moveTo>
                  <a:pt x="0" y="0"/>
                </a:moveTo>
                <a:lnTo>
                  <a:pt x="0" y="48"/>
                </a:lnTo>
                <a:lnTo>
                  <a:pt x="32" y="48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6335622" y="5564532"/>
            <a:ext cx="43446" cy="69463"/>
          </a:xfrm>
          <a:custGeom>
            <a:avLst/>
            <a:gdLst>
              <a:gd name="T0" fmla="*/ 0 w 32"/>
              <a:gd name="T1" fmla="*/ 0 h 48"/>
              <a:gd name="T2" fmla="*/ 0 w 32"/>
              <a:gd name="T3" fmla="*/ 48 h 48"/>
              <a:gd name="T4" fmla="*/ 32 w 32"/>
              <a:gd name="T5" fmla="*/ 48 h 48"/>
              <a:gd name="T6" fmla="*/ 32 w 3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48">
                <a:moveTo>
                  <a:pt x="0" y="0"/>
                </a:moveTo>
                <a:lnTo>
                  <a:pt x="0" y="48"/>
                </a:lnTo>
                <a:lnTo>
                  <a:pt x="32" y="48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60157" y="5644124"/>
            <a:ext cx="539001" cy="3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068772" y="5637508"/>
            <a:ext cx="689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152948" y="5637508"/>
            <a:ext cx="2276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99386" y="5644124"/>
            <a:ext cx="540358" cy="3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208000" y="5637508"/>
            <a:ext cx="689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293535" y="5637508"/>
            <a:ext cx="2276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820928" y="5644124"/>
            <a:ext cx="539001" cy="3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929543" y="5637508"/>
            <a:ext cx="689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015078" y="5637508"/>
            <a:ext cx="2276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6198497" y="3880061"/>
            <a:ext cx="2173651" cy="1738015"/>
          </a:xfrm>
          <a:custGeom>
            <a:avLst/>
            <a:gdLst>
              <a:gd name="T0" fmla="*/ 0 w 1603"/>
              <a:gd name="T1" fmla="*/ 0 h 1201"/>
              <a:gd name="T2" fmla="*/ 0 w 1603"/>
              <a:gd name="T3" fmla="*/ 1189 h 1201"/>
              <a:gd name="T4" fmla="*/ 0 w 1603"/>
              <a:gd name="T5" fmla="*/ 1189 h 1201"/>
              <a:gd name="T6" fmla="*/ 2 w 1603"/>
              <a:gd name="T7" fmla="*/ 1194 h 1201"/>
              <a:gd name="T8" fmla="*/ 6 w 1603"/>
              <a:gd name="T9" fmla="*/ 1197 h 1201"/>
              <a:gd name="T10" fmla="*/ 10 w 1603"/>
              <a:gd name="T11" fmla="*/ 1200 h 1201"/>
              <a:gd name="T12" fmla="*/ 16 w 1603"/>
              <a:gd name="T13" fmla="*/ 1201 h 1201"/>
              <a:gd name="T14" fmla="*/ 1603 w 1603"/>
              <a:gd name="T15" fmla="*/ 1201 h 1201"/>
              <a:gd name="T16" fmla="*/ 1603 w 1603"/>
              <a:gd name="T17" fmla="*/ 1178 h 1201"/>
              <a:gd name="T18" fmla="*/ 16 w 1603"/>
              <a:gd name="T19" fmla="*/ 1178 h 1201"/>
              <a:gd name="T20" fmla="*/ 32 w 1603"/>
              <a:gd name="T21" fmla="*/ 1189 h 1201"/>
              <a:gd name="T22" fmla="*/ 31 w 1603"/>
              <a:gd name="T23" fmla="*/ 1184 h 1201"/>
              <a:gd name="T24" fmla="*/ 27 w 1603"/>
              <a:gd name="T25" fmla="*/ 1182 h 1201"/>
              <a:gd name="T26" fmla="*/ 23 w 1603"/>
              <a:gd name="T27" fmla="*/ 1178 h 1201"/>
              <a:gd name="T28" fmla="*/ 16 w 1603"/>
              <a:gd name="T29" fmla="*/ 1189 h 1201"/>
              <a:gd name="T30" fmla="*/ 32 w 1603"/>
              <a:gd name="T31" fmla="*/ 1189 h 1201"/>
              <a:gd name="T32" fmla="*/ 32 w 1603"/>
              <a:gd name="T33" fmla="*/ 0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3" h="1201">
                <a:moveTo>
                  <a:pt x="0" y="0"/>
                </a:moveTo>
                <a:lnTo>
                  <a:pt x="0" y="1189"/>
                </a:lnTo>
                <a:lnTo>
                  <a:pt x="0" y="1189"/>
                </a:lnTo>
                <a:lnTo>
                  <a:pt x="2" y="1194"/>
                </a:lnTo>
                <a:lnTo>
                  <a:pt x="6" y="1197"/>
                </a:lnTo>
                <a:lnTo>
                  <a:pt x="10" y="1200"/>
                </a:lnTo>
                <a:lnTo>
                  <a:pt x="16" y="1201"/>
                </a:lnTo>
                <a:lnTo>
                  <a:pt x="1603" y="1201"/>
                </a:lnTo>
                <a:lnTo>
                  <a:pt x="1603" y="1178"/>
                </a:lnTo>
                <a:lnTo>
                  <a:pt x="16" y="1178"/>
                </a:lnTo>
                <a:lnTo>
                  <a:pt x="32" y="1189"/>
                </a:lnTo>
                <a:lnTo>
                  <a:pt x="31" y="1184"/>
                </a:lnTo>
                <a:lnTo>
                  <a:pt x="27" y="1182"/>
                </a:lnTo>
                <a:lnTo>
                  <a:pt x="23" y="1178"/>
                </a:lnTo>
                <a:lnTo>
                  <a:pt x="16" y="1189"/>
                </a:lnTo>
                <a:lnTo>
                  <a:pt x="32" y="1189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6123824" y="3731005"/>
            <a:ext cx="192791" cy="154845"/>
          </a:xfrm>
          <a:custGeom>
            <a:avLst/>
            <a:gdLst>
              <a:gd name="T0" fmla="*/ 72 w 142"/>
              <a:gd name="T1" fmla="*/ 0 h 107"/>
              <a:gd name="T2" fmla="*/ 0 w 142"/>
              <a:gd name="T3" fmla="*/ 107 h 107"/>
              <a:gd name="T4" fmla="*/ 142 w 142"/>
              <a:gd name="T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" h="107">
                <a:moveTo>
                  <a:pt x="72" y="0"/>
                </a:moveTo>
                <a:lnTo>
                  <a:pt x="0" y="107"/>
                </a:lnTo>
                <a:lnTo>
                  <a:pt x="142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>
            <a:off x="8369433" y="5525459"/>
            <a:ext cx="192791" cy="153397"/>
          </a:xfrm>
          <a:custGeom>
            <a:avLst/>
            <a:gdLst>
              <a:gd name="T0" fmla="*/ 142 w 142"/>
              <a:gd name="T1" fmla="*/ 52 h 106"/>
              <a:gd name="T2" fmla="*/ 0 w 142"/>
              <a:gd name="T3" fmla="*/ 0 h 106"/>
              <a:gd name="T4" fmla="*/ 0 w 142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" h="106">
                <a:moveTo>
                  <a:pt x="142" y="52"/>
                </a:moveTo>
                <a:lnTo>
                  <a:pt x="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795878" y="4784523"/>
            <a:ext cx="798318" cy="3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017180" y="4779355"/>
            <a:ext cx="4568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1500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Gain</a:t>
            </a:r>
          </a:p>
        </p:txBody>
      </p:sp>
      <p:sp>
        <p:nvSpPr>
          <p:cNvPr id="35" name="Freeform 34"/>
          <p:cNvSpPr>
            <a:spLocks noChangeArrowheads="1"/>
          </p:cNvSpPr>
          <p:nvPr/>
        </p:nvSpPr>
        <p:spPr bwMode="auto">
          <a:xfrm>
            <a:off x="6213431" y="4063847"/>
            <a:ext cx="2070468" cy="1471742"/>
          </a:xfrm>
          <a:custGeom>
            <a:avLst/>
            <a:gdLst>
              <a:gd name="T0" fmla="*/ 46 w 1525"/>
              <a:gd name="T1" fmla="*/ 25 h 1008"/>
              <a:gd name="T2" fmla="*/ 65 w 1525"/>
              <a:gd name="T3" fmla="*/ 26 h 1008"/>
              <a:gd name="T4" fmla="*/ 117 w 1525"/>
              <a:gd name="T5" fmla="*/ 34 h 1008"/>
              <a:gd name="T6" fmla="*/ 178 w 1525"/>
              <a:gd name="T7" fmla="*/ 49 h 1008"/>
              <a:gd name="T8" fmla="*/ 243 w 1525"/>
              <a:gd name="T9" fmla="*/ 71 h 1008"/>
              <a:gd name="T10" fmla="*/ 332 w 1525"/>
              <a:gd name="T11" fmla="*/ 102 h 1008"/>
              <a:gd name="T12" fmla="*/ 455 w 1525"/>
              <a:gd name="T13" fmla="*/ 154 h 1008"/>
              <a:gd name="T14" fmla="*/ 517 w 1525"/>
              <a:gd name="T15" fmla="*/ 183 h 1008"/>
              <a:gd name="T16" fmla="*/ 571 w 1525"/>
              <a:gd name="T17" fmla="*/ 212 h 1008"/>
              <a:gd name="T18" fmla="*/ 684 w 1525"/>
              <a:gd name="T19" fmla="*/ 277 h 1008"/>
              <a:gd name="T20" fmla="*/ 746 w 1525"/>
              <a:gd name="T21" fmla="*/ 314 h 1008"/>
              <a:gd name="T22" fmla="*/ 803 w 1525"/>
              <a:gd name="T23" fmla="*/ 352 h 1008"/>
              <a:gd name="T24" fmla="*/ 861 w 1525"/>
              <a:gd name="T25" fmla="*/ 375 h 1008"/>
              <a:gd name="T26" fmla="*/ 906 w 1525"/>
              <a:gd name="T27" fmla="*/ 423 h 1008"/>
              <a:gd name="T28" fmla="*/ 999 w 1525"/>
              <a:gd name="T29" fmla="*/ 488 h 1008"/>
              <a:gd name="T30" fmla="*/ 1097 w 1525"/>
              <a:gd name="T31" fmla="*/ 565 h 1008"/>
              <a:gd name="T32" fmla="*/ 1169 w 1525"/>
              <a:gd name="T33" fmla="*/ 630 h 1008"/>
              <a:gd name="T34" fmla="*/ 1281 w 1525"/>
              <a:gd name="T35" fmla="*/ 738 h 1008"/>
              <a:gd name="T36" fmla="*/ 1364 w 1525"/>
              <a:gd name="T37" fmla="*/ 822 h 1008"/>
              <a:gd name="T38" fmla="*/ 1374 w 1525"/>
              <a:gd name="T39" fmla="*/ 835 h 1008"/>
              <a:gd name="T40" fmla="*/ 1436 w 1525"/>
              <a:gd name="T41" fmla="*/ 912 h 1008"/>
              <a:gd name="T42" fmla="*/ 1478 w 1525"/>
              <a:gd name="T43" fmla="*/ 977 h 1008"/>
              <a:gd name="T44" fmla="*/ 1525 w 1525"/>
              <a:gd name="T45" fmla="*/ 998 h 1008"/>
              <a:gd name="T46" fmla="*/ 1495 w 1525"/>
              <a:gd name="T47" fmla="*/ 949 h 1008"/>
              <a:gd name="T48" fmla="*/ 1446 w 1525"/>
              <a:gd name="T49" fmla="*/ 877 h 1008"/>
              <a:gd name="T50" fmla="*/ 1388 w 1525"/>
              <a:gd name="T51" fmla="*/ 809 h 1008"/>
              <a:gd name="T52" fmla="*/ 1339 w 1525"/>
              <a:gd name="T53" fmla="*/ 756 h 1008"/>
              <a:gd name="T54" fmla="*/ 1230 w 1525"/>
              <a:gd name="T55" fmla="*/ 648 h 1008"/>
              <a:gd name="T56" fmla="*/ 1136 w 1525"/>
              <a:gd name="T57" fmla="*/ 564 h 1008"/>
              <a:gd name="T58" fmla="*/ 1054 w 1525"/>
              <a:gd name="T59" fmla="*/ 495 h 1008"/>
              <a:gd name="T60" fmla="*/ 958 w 1525"/>
              <a:gd name="T61" fmla="*/ 426 h 1008"/>
              <a:gd name="T62" fmla="*/ 872 w 1525"/>
              <a:gd name="T63" fmla="*/ 368 h 1008"/>
              <a:gd name="T64" fmla="*/ 826 w 1525"/>
              <a:gd name="T65" fmla="*/ 335 h 1008"/>
              <a:gd name="T66" fmla="*/ 769 w 1525"/>
              <a:gd name="T67" fmla="*/ 297 h 1008"/>
              <a:gd name="T68" fmla="*/ 704 w 1525"/>
              <a:gd name="T69" fmla="*/ 258 h 1008"/>
              <a:gd name="T70" fmla="*/ 593 w 1525"/>
              <a:gd name="T71" fmla="*/ 195 h 1008"/>
              <a:gd name="T72" fmla="*/ 498 w 1525"/>
              <a:gd name="T73" fmla="*/ 147 h 1008"/>
              <a:gd name="T74" fmla="*/ 472 w 1525"/>
              <a:gd name="T75" fmla="*/ 134 h 1008"/>
              <a:gd name="T76" fmla="*/ 344 w 1525"/>
              <a:gd name="T77" fmla="*/ 81 h 1008"/>
              <a:gd name="T78" fmla="*/ 255 w 1525"/>
              <a:gd name="T79" fmla="*/ 49 h 1008"/>
              <a:gd name="T80" fmla="*/ 189 w 1525"/>
              <a:gd name="T81" fmla="*/ 27 h 1008"/>
              <a:gd name="T82" fmla="*/ 129 w 1525"/>
              <a:gd name="T83" fmla="*/ 12 h 1008"/>
              <a:gd name="T84" fmla="*/ 100 w 1525"/>
              <a:gd name="T85" fmla="*/ 8 h 1008"/>
              <a:gd name="T86" fmla="*/ 46 w 1525"/>
              <a:gd name="T87" fmla="*/ 1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25" h="1008">
                <a:moveTo>
                  <a:pt x="0" y="24"/>
                </a:moveTo>
                <a:lnTo>
                  <a:pt x="23" y="24"/>
                </a:lnTo>
                <a:lnTo>
                  <a:pt x="46" y="25"/>
                </a:lnTo>
                <a:lnTo>
                  <a:pt x="71" y="27"/>
                </a:lnTo>
                <a:lnTo>
                  <a:pt x="71" y="15"/>
                </a:lnTo>
                <a:lnTo>
                  <a:pt x="65" y="26"/>
                </a:lnTo>
                <a:lnTo>
                  <a:pt x="93" y="31"/>
                </a:lnTo>
                <a:lnTo>
                  <a:pt x="94" y="31"/>
                </a:lnTo>
                <a:lnTo>
                  <a:pt x="117" y="34"/>
                </a:lnTo>
                <a:lnTo>
                  <a:pt x="145" y="40"/>
                </a:lnTo>
                <a:lnTo>
                  <a:pt x="160" y="44"/>
                </a:lnTo>
                <a:lnTo>
                  <a:pt x="178" y="49"/>
                </a:lnTo>
                <a:lnTo>
                  <a:pt x="197" y="55"/>
                </a:lnTo>
                <a:lnTo>
                  <a:pt x="218" y="62"/>
                </a:lnTo>
                <a:lnTo>
                  <a:pt x="243" y="71"/>
                </a:lnTo>
                <a:lnTo>
                  <a:pt x="271" y="79"/>
                </a:lnTo>
                <a:lnTo>
                  <a:pt x="300" y="90"/>
                </a:lnTo>
                <a:lnTo>
                  <a:pt x="332" y="102"/>
                </a:lnTo>
                <a:lnTo>
                  <a:pt x="395" y="128"/>
                </a:lnTo>
                <a:lnTo>
                  <a:pt x="427" y="141"/>
                </a:lnTo>
                <a:lnTo>
                  <a:pt x="455" y="154"/>
                </a:lnTo>
                <a:lnTo>
                  <a:pt x="455" y="154"/>
                </a:lnTo>
                <a:lnTo>
                  <a:pt x="486" y="169"/>
                </a:lnTo>
                <a:lnTo>
                  <a:pt x="517" y="183"/>
                </a:lnTo>
                <a:lnTo>
                  <a:pt x="522" y="172"/>
                </a:lnTo>
                <a:lnTo>
                  <a:pt x="512" y="181"/>
                </a:lnTo>
                <a:lnTo>
                  <a:pt x="571" y="212"/>
                </a:lnTo>
                <a:lnTo>
                  <a:pt x="629" y="245"/>
                </a:lnTo>
                <a:lnTo>
                  <a:pt x="657" y="259"/>
                </a:lnTo>
                <a:lnTo>
                  <a:pt x="684" y="277"/>
                </a:lnTo>
                <a:lnTo>
                  <a:pt x="706" y="288"/>
                </a:lnTo>
                <a:lnTo>
                  <a:pt x="727" y="301"/>
                </a:lnTo>
                <a:lnTo>
                  <a:pt x="746" y="314"/>
                </a:lnTo>
                <a:lnTo>
                  <a:pt x="765" y="326"/>
                </a:lnTo>
                <a:lnTo>
                  <a:pt x="784" y="338"/>
                </a:lnTo>
                <a:lnTo>
                  <a:pt x="803" y="352"/>
                </a:lnTo>
                <a:lnTo>
                  <a:pt x="826" y="366"/>
                </a:lnTo>
                <a:lnTo>
                  <a:pt x="851" y="384"/>
                </a:lnTo>
                <a:lnTo>
                  <a:pt x="861" y="375"/>
                </a:lnTo>
                <a:lnTo>
                  <a:pt x="851" y="384"/>
                </a:lnTo>
                <a:lnTo>
                  <a:pt x="878" y="403"/>
                </a:lnTo>
                <a:lnTo>
                  <a:pt x="906" y="423"/>
                </a:lnTo>
                <a:lnTo>
                  <a:pt x="936" y="443"/>
                </a:lnTo>
                <a:lnTo>
                  <a:pt x="967" y="464"/>
                </a:lnTo>
                <a:lnTo>
                  <a:pt x="999" y="488"/>
                </a:lnTo>
                <a:lnTo>
                  <a:pt x="1032" y="512"/>
                </a:lnTo>
                <a:lnTo>
                  <a:pt x="1063" y="538"/>
                </a:lnTo>
                <a:lnTo>
                  <a:pt x="1097" y="565"/>
                </a:lnTo>
                <a:lnTo>
                  <a:pt x="1114" y="580"/>
                </a:lnTo>
                <a:lnTo>
                  <a:pt x="1132" y="596"/>
                </a:lnTo>
                <a:lnTo>
                  <a:pt x="1169" y="630"/>
                </a:lnTo>
                <a:lnTo>
                  <a:pt x="1208" y="665"/>
                </a:lnTo>
                <a:lnTo>
                  <a:pt x="1244" y="701"/>
                </a:lnTo>
                <a:lnTo>
                  <a:pt x="1281" y="738"/>
                </a:lnTo>
                <a:lnTo>
                  <a:pt x="1317" y="773"/>
                </a:lnTo>
                <a:lnTo>
                  <a:pt x="1349" y="806"/>
                </a:lnTo>
                <a:lnTo>
                  <a:pt x="1364" y="822"/>
                </a:lnTo>
                <a:lnTo>
                  <a:pt x="1374" y="813"/>
                </a:lnTo>
                <a:lnTo>
                  <a:pt x="1359" y="818"/>
                </a:lnTo>
                <a:lnTo>
                  <a:pt x="1374" y="835"/>
                </a:lnTo>
                <a:lnTo>
                  <a:pt x="1396" y="859"/>
                </a:lnTo>
                <a:lnTo>
                  <a:pt x="1418" y="886"/>
                </a:lnTo>
                <a:lnTo>
                  <a:pt x="1436" y="912"/>
                </a:lnTo>
                <a:lnTo>
                  <a:pt x="1452" y="937"/>
                </a:lnTo>
                <a:lnTo>
                  <a:pt x="1466" y="958"/>
                </a:lnTo>
                <a:lnTo>
                  <a:pt x="1478" y="977"/>
                </a:lnTo>
                <a:lnTo>
                  <a:pt x="1487" y="994"/>
                </a:lnTo>
                <a:lnTo>
                  <a:pt x="1495" y="1008"/>
                </a:lnTo>
                <a:lnTo>
                  <a:pt x="1525" y="998"/>
                </a:lnTo>
                <a:lnTo>
                  <a:pt x="1516" y="985"/>
                </a:lnTo>
                <a:lnTo>
                  <a:pt x="1507" y="968"/>
                </a:lnTo>
                <a:lnTo>
                  <a:pt x="1495" y="949"/>
                </a:lnTo>
                <a:lnTo>
                  <a:pt x="1481" y="928"/>
                </a:lnTo>
                <a:lnTo>
                  <a:pt x="1465" y="903"/>
                </a:lnTo>
                <a:lnTo>
                  <a:pt x="1446" y="877"/>
                </a:lnTo>
                <a:lnTo>
                  <a:pt x="1426" y="850"/>
                </a:lnTo>
                <a:lnTo>
                  <a:pt x="1400" y="822"/>
                </a:lnTo>
                <a:lnTo>
                  <a:pt x="1388" y="809"/>
                </a:lnTo>
                <a:lnTo>
                  <a:pt x="1386" y="805"/>
                </a:lnTo>
                <a:lnTo>
                  <a:pt x="1371" y="789"/>
                </a:lnTo>
                <a:lnTo>
                  <a:pt x="1339" y="756"/>
                </a:lnTo>
                <a:lnTo>
                  <a:pt x="1304" y="721"/>
                </a:lnTo>
                <a:lnTo>
                  <a:pt x="1267" y="684"/>
                </a:lnTo>
                <a:lnTo>
                  <a:pt x="1230" y="648"/>
                </a:lnTo>
                <a:lnTo>
                  <a:pt x="1192" y="613"/>
                </a:lnTo>
                <a:lnTo>
                  <a:pt x="1155" y="579"/>
                </a:lnTo>
                <a:lnTo>
                  <a:pt x="1136" y="564"/>
                </a:lnTo>
                <a:lnTo>
                  <a:pt x="1120" y="549"/>
                </a:lnTo>
                <a:lnTo>
                  <a:pt x="1086" y="522"/>
                </a:lnTo>
                <a:lnTo>
                  <a:pt x="1054" y="495"/>
                </a:lnTo>
                <a:lnTo>
                  <a:pt x="1021" y="471"/>
                </a:lnTo>
                <a:lnTo>
                  <a:pt x="990" y="448"/>
                </a:lnTo>
                <a:lnTo>
                  <a:pt x="958" y="426"/>
                </a:lnTo>
                <a:lnTo>
                  <a:pt x="929" y="406"/>
                </a:lnTo>
                <a:lnTo>
                  <a:pt x="900" y="386"/>
                </a:lnTo>
                <a:lnTo>
                  <a:pt x="872" y="368"/>
                </a:lnTo>
                <a:lnTo>
                  <a:pt x="872" y="366"/>
                </a:lnTo>
                <a:lnTo>
                  <a:pt x="848" y="350"/>
                </a:lnTo>
                <a:lnTo>
                  <a:pt x="826" y="335"/>
                </a:lnTo>
                <a:lnTo>
                  <a:pt x="806" y="321"/>
                </a:lnTo>
                <a:lnTo>
                  <a:pt x="787" y="309"/>
                </a:lnTo>
                <a:lnTo>
                  <a:pt x="769" y="297"/>
                </a:lnTo>
                <a:lnTo>
                  <a:pt x="749" y="285"/>
                </a:lnTo>
                <a:lnTo>
                  <a:pt x="728" y="271"/>
                </a:lnTo>
                <a:lnTo>
                  <a:pt x="704" y="258"/>
                </a:lnTo>
                <a:lnTo>
                  <a:pt x="679" y="243"/>
                </a:lnTo>
                <a:lnTo>
                  <a:pt x="651" y="228"/>
                </a:lnTo>
                <a:lnTo>
                  <a:pt x="593" y="195"/>
                </a:lnTo>
                <a:lnTo>
                  <a:pt x="534" y="165"/>
                </a:lnTo>
                <a:lnTo>
                  <a:pt x="528" y="161"/>
                </a:lnTo>
                <a:lnTo>
                  <a:pt x="498" y="147"/>
                </a:lnTo>
                <a:lnTo>
                  <a:pt x="470" y="134"/>
                </a:lnTo>
                <a:lnTo>
                  <a:pt x="463" y="144"/>
                </a:lnTo>
                <a:lnTo>
                  <a:pt x="472" y="134"/>
                </a:lnTo>
                <a:lnTo>
                  <a:pt x="439" y="119"/>
                </a:lnTo>
                <a:lnTo>
                  <a:pt x="407" y="106"/>
                </a:lnTo>
                <a:lnTo>
                  <a:pt x="344" y="81"/>
                </a:lnTo>
                <a:lnTo>
                  <a:pt x="312" y="68"/>
                </a:lnTo>
                <a:lnTo>
                  <a:pt x="283" y="58"/>
                </a:lnTo>
                <a:lnTo>
                  <a:pt x="255" y="49"/>
                </a:lnTo>
                <a:lnTo>
                  <a:pt x="232" y="40"/>
                </a:lnTo>
                <a:lnTo>
                  <a:pt x="209" y="33"/>
                </a:lnTo>
                <a:lnTo>
                  <a:pt x="189" y="27"/>
                </a:lnTo>
                <a:lnTo>
                  <a:pt x="172" y="22"/>
                </a:lnTo>
                <a:lnTo>
                  <a:pt x="157" y="18"/>
                </a:lnTo>
                <a:lnTo>
                  <a:pt x="129" y="12"/>
                </a:lnTo>
                <a:lnTo>
                  <a:pt x="100" y="8"/>
                </a:lnTo>
                <a:lnTo>
                  <a:pt x="97" y="19"/>
                </a:lnTo>
                <a:lnTo>
                  <a:pt x="100" y="8"/>
                </a:lnTo>
                <a:lnTo>
                  <a:pt x="77" y="4"/>
                </a:lnTo>
                <a:lnTo>
                  <a:pt x="71" y="3"/>
                </a:lnTo>
                <a:lnTo>
                  <a:pt x="46" y="1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66834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altLang="ja-JP" dirty="0" smtClean="0">
                <a:cs typeface="B Nazanin" pitchFamily="2" charset="-78"/>
              </a:rPr>
              <a:t> Erbium-Doped Fiber Amplifiers</a:t>
            </a:r>
            <a:endParaRPr lang="en-GB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827213"/>
            <a:ext cx="777239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9pPr>
          </a:lstStyle>
          <a:p>
            <a:pPr algn="r" rtl="1"/>
            <a:r>
              <a:rPr lang="fa-IR" sz="2000" dirty="0" smtClean="0">
                <a:cs typeface="B Nazanin" pitchFamily="2" charset="-78"/>
              </a:rPr>
              <a:t>دو تفاوت عمده در ادوات الکترونیکی و نوری رفتار آنها در حالت اشباع می‌ باشد.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با افزایش توان ورودی </a:t>
            </a:r>
            <a:r>
              <a:rPr lang="en-US" sz="2000" dirty="0" smtClean="0">
                <a:cs typeface="B Nazanin" pitchFamily="2" charset="-78"/>
              </a:rPr>
              <a:t>EDFA</a:t>
            </a:r>
            <a:r>
              <a:rPr lang="fa-IR" sz="2000" dirty="0" smtClean="0">
                <a:cs typeface="B Nazanin" pitchFamily="2" charset="-78"/>
              </a:rPr>
              <a:t> توان کل به آهستگی تغییر می‌کند.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ادوات الکترونیکی در نزدیکی اشباع، توید اعوجاج و هارمونیک می‌کنند.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توان خروجی برابر است با :</a:t>
            </a:r>
          </a:p>
          <a:p>
            <a:pPr marL="0" indent="0" algn="ctr" rtl="1"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Amplified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signal + Noise (Amplified Spontaneous Emission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ASE) 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algn="r" rtl="1"/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4613"/>
            <a:ext cx="3965550" cy="174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13287" y="4047929"/>
            <a:ext cx="791529" cy="3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0" tIns="40165" rIns="80330" bIns="40165"/>
          <a:lstStyle/>
          <a:p>
            <a:endParaRPr lang="fa-IR"/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5348910" y="3825009"/>
            <a:ext cx="3260600" cy="2348650"/>
            <a:chOff x="3139" y="1767"/>
            <a:chExt cx="2621" cy="1796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V="1">
              <a:off x="3611" y="2539"/>
              <a:ext cx="32" cy="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V="1">
              <a:off x="3643" y="2460"/>
              <a:ext cx="37" cy="7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 flipV="1">
              <a:off x="3680" y="2391"/>
              <a:ext cx="37" cy="6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V="1">
              <a:off x="3717" y="2334"/>
              <a:ext cx="32" cy="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V="1">
              <a:off x="3749" y="2289"/>
              <a:ext cx="36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V="1">
              <a:off x="3785" y="2265"/>
              <a:ext cx="32" cy="2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V="1">
              <a:off x="3817" y="2253"/>
              <a:ext cx="38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3855" y="2253"/>
              <a:ext cx="31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3886" y="2265"/>
              <a:ext cx="37" cy="3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3923" y="2301"/>
              <a:ext cx="38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3961" y="2346"/>
              <a:ext cx="31" cy="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3992" y="2403"/>
              <a:ext cx="37" cy="3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4029" y="2437"/>
              <a:ext cx="32" cy="2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4061" y="2460"/>
              <a:ext cx="3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V="1">
              <a:off x="4098" y="2460"/>
              <a:ext cx="32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V="1">
              <a:off x="4130" y="2448"/>
              <a:ext cx="3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V="1">
              <a:off x="4167" y="2425"/>
              <a:ext cx="32" cy="2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4199" y="2403"/>
              <a:ext cx="37" cy="2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V="1">
              <a:off x="4236" y="2391"/>
              <a:ext cx="3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V="1">
              <a:off x="4273" y="2380"/>
              <a:ext cx="32" cy="1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V="1">
              <a:off x="4305" y="2368"/>
              <a:ext cx="3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342" y="2368"/>
              <a:ext cx="32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374" y="2368"/>
              <a:ext cx="37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V="1">
              <a:off x="4411" y="2358"/>
              <a:ext cx="31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4442" y="2358"/>
              <a:ext cx="38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4480" y="2358"/>
              <a:ext cx="37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4517" y="2358"/>
              <a:ext cx="31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V="1">
              <a:off x="4548" y="2346"/>
              <a:ext cx="38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>
              <a:off x="4586" y="2346"/>
              <a:ext cx="32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>
              <a:off x="4618" y="2346"/>
              <a:ext cx="36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7" name="Line 36"/>
            <p:cNvSpPr>
              <a:spLocks noChangeShapeType="1"/>
            </p:cNvSpPr>
            <p:nvPr/>
          </p:nvSpPr>
          <p:spPr bwMode="auto">
            <a:xfrm flipV="1">
              <a:off x="4654" y="2334"/>
              <a:ext cx="32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>
              <a:off x="4686" y="2334"/>
              <a:ext cx="37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4723" y="2334"/>
              <a:ext cx="38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0" name="Line 39"/>
            <p:cNvSpPr>
              <a:spLocks noChangeShapeType="1"/>
            </p:cNvSpPr>
            <p:nvPr/>
          </p:nvSpPr>
          <p:spPr bwMode="auto">
            <a:xfrm>
              <a:off x="4761" y="2346"/>
              <a:ext cx="31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1" name="Line 40"/>
            <p:cNvSpPr>
              <a:spLocks noChangeShapeType="1"/>
            </p:cNvSpPr>
            <p:nvPr/>
          </p:nvSpPr>
          <p:spPr bwMode="auto">
            <a:xfrm>
              <a:off x="4792" y="2346"/>
              <a:ext cx="3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2" name="Line 41"/>
            <p:cNvSpPr>
              <a:spLocks noChangeShapeType="1"/>
            </p:cNvSpPr>
            <p:nvPr/>
          </p:nvSpPr>
          <p:spPr bwMode="auto">
            <a:xfrm>
              <a:off x="4829" y="2358"/>
              <a:ext cx="32" cy="2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3" name="Line 42"/>
            <p:cNvSpPr>
              <a:spLocks noChangeShapeType="1"/>
            </p:cNvSpPr>
            <p:nvPr/>
          </p:nvSpPr>
          <p:spPr bwMode="auto">
            <a:xfrm>
              <a:off x="4861" y="2380"/>
              <a:ext cx="37" cy="2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4" name="Line 43"/>
            <p:cNvSpPr>
              <a:spLocks noChangeShapeType="1"/>
            </p:cNvSpPr>
            <p:nvPr/>
          </p:nvSpPr>
          <p:spPr bwMode="auto">
            <a:xfrm>
              <a:off x="4898" y="2403"/>
              <a:ext cx="32" cy="2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5" name="Line 44"/>
            <p:cNvSpPr>
              <a:spLocks noChangeShapeType="1"/>
            </p:cNvSpPr>
            <p:nvPr/>
          </p:nvSpPr>
          <p:spPr bwMode="auto">
            <a:xfrm>
              <a:off x="4930" y="2425"/>
              <a:ext cx="37" cy="4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6" name="Line 45"/>
            <p:cNvSpPr>
              <a:spLocks noChangeShapeType="1"/>
            </p:cNvSpPr>
            <p:nvPr/>
          </p:nvSpPr>
          <p:spPr bwMode="auto">
            <a:xfrm>
              <a:off x="4967" y="2472"/>
              <a:ext cx="37" cy="3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7" name="Line 46"/>
            <p:cNvSpPr>
              <a:spLocks noChangeShapeType="1"/>
            </p:cNvSpPr>
            <p:nvPr/>
          </p:nvSpPr>
          <p:spPr bwMode="auto">
            <a:xfrm>
              <a:off x="5004" y="2506"/>
              <a:ext cx="32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8" name="Line 47"/>
            <p:cNvSpPr>
              <a:spLocks noChangeShapeType="1"/>
            </p:cNvSpPr>
            <p:nvPr/>
          </p:nvSpPr>
          <p:spPr bwMode="auto">
            <a:xfrm>
              <a:off x="5036" y="2551"/>
              <a:ext cx="37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9" name="Line 48"/>
            <p:cNvSpPr>
              <a:spLocks noChangeShapeType="1"/>
            </p:cNvSpPr>
            <p:nvPr/>
          </p:nvSpPr>
          <p:spPr bwMode="auto">
            <a:xfrm>
              <a:off x="5073" y="2596"/>
              <a:ext cx="32" cy="4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0" name="Line 49"/>
            <p:cNvSpPr>
              <a:spLocks noChangeShapeType="1"/>
            </p:cNvSpPr>
            <p:nvPr/>
          </p:nvSpPr>
          <p:spPr bwMode="auto">
            <a:xfrm>
              <a:off x="5105" y="2643"/>
              <a:ext cx="37" cy="4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1" name="Line 50"/>
            <p:cNvSpPr>
              <a:spLocks noChangeShapeType="1"/>
            </p:cNvSpPr>
            <p:nvPr/>
          </p:nvSpPr>
          <p:spPr bwMode="auto">
            <a:xfrm>
              <a:off x="5142" y="2689"/>
              <a:ext cx="32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2" name="Line 51"/>
            <p:cNvSpPr>
              <a:spLocks noChangeShapeType="1"/>
            </p:cNvSpPr>
            <p:nvPr/>
          </p:nvSpPr>
          <p:spPr bwMode="auto">
            <a:xfrm>
              <a:off x="5174" y="2734"/>
              <a:ext cx="37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3" name="Line 52"/>
            <p:cNvSpPr>
              <a:spLocks noChangeShapeType="1"/>
            </p:cNvSpPr>
            <p:nvPr/>
          </p:nvSpPr>
          <p:spPr bwMode="auto">
            <a:xfrm>
              <a:off x="5211" y="2779"/>
              <a:ext cx="31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4" name="Line 53"/>
            <p:cNvSpPr>
              <a:spLocks noChangeShapeType="1"/>
            </p:cNvSpPr>
            <p:nvPr/>
          </p:nvSpPr>
          <p:spPr bwMode="auto">
            <a:xfrm>
              <a:off x="5242" y="2824"/>
              <a:ext cx="38" cy="3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5" name="Line 54"/>
            <p:cNvSpPr>
              <a:spLocks noChangeShapeType="1"/>
            </p:cNvSpPr>
            <p:nvPr/>
          </p:nvSpPr>
          <p:spPr bwMode="auto">
            <a:xfrm>
              <a:off x="5280" y="2860"/>
              <a:ext cx="37" cy="4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6" name="Line 55"/>
            <p:cNvSpPr>
              <a:spLocks noChangeShapeType="1"/>
            </p:cNvSpPr>
            <p:nvPr/>
          </p:nvSpPr>
          <p:spPr bwMode="auto">
            <a:xfrm>
              <a:off x="5317" y="2905"/>
              <a:ext cx="31" cy="3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7" name="Line 56"/>
            <p:cNvSpPr>
              <a:spLocks noChangeShapeType="1"/>
            </p:cNvSpPr>
            <p:nvPr/>
          </p:nvSpPr>
          <p:spPr bwMode="auto">
            <a:xfrm flipV="1">
              <a:off x="3611" y="2632"/>
              <a:ext cx="32" cy="6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8" name="Line 57"/>
            <p:cNvSpPr>
              <a:spLocks noChangeShapeType="1"/>
            </p:cNvSpPr>
            <p:nvPr/>
          </p:nvSpPr>
          <p:spPr bwMode="auto">
            <a:xfrm flipV="1">
              <a:off x="3643" y="2586"/>
              <a:ext cx="37" cy="4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89" name="Line 58"/>
            <p:cNvSpPr>
              <a:spLocks noChangeShapeType="1"/>
            </p:cNvSpPr>
            <p:nvPr/>
          </p:nvSpPr>
          <p:spPr bwMode="auto">
            <a:xfrm flipV="1">
              <a:off x="3680" y="2539"/>
              <a:ext cx="37" cy="4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0" name="Line 59"/>
            <p:cNvSpPr>
              <a:spLocks noChangeShapeType="1"/>
            </p:cNvSpPr>
            <p:nvPr/>
          </p:nvSpPr>
          <p:spPr bwMode="auto">
            <a:xfrm flipV="1">
              <a:off x="3717" y="2506"/>
              <a:ext cx="32" cy="3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1" name="Line 60"/>
            <p:cNvSpPr>
              <a:spLocks noChangeShapeType="1"/>
            </p:cNvSpPr>
            <p:nvPr/>
          </p:nvSpPr>
          <p:spPr bwMode="auto">
            <a:xfrm flipV="1">
              <a:off x="3749" y="2494"/>
              <a:ext cx="36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2" name="Line 61"/>
            <p:cNvSpPr>
              <a:spLocks noChangeShapeType="1"/>
            </p:cNvSpPr>
            <p:nvPr/>
          </p:nvSpPr>
          <p:spPr bwMode="auto">
            <a:xfrm flipV="1">
              <a:off x="3785" y="2482"/>
              <a:ext cx="32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 flipV="1">
              <a:off x="3817" y="2472"/>
              <a:ext cx="38" cy="1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>
              <a:off x="3855" y="2472"/>
              <a:ext cx="31" cy="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5" name="Line 64"/>
            <p:cNvSpPr>
              <a:spLocks noChangeShapeType="1"/>
            </p:cNvSpPr>
            <p:nvPr/>
          </p:nvSpPr>
          <p:spPr bwMode="auto">
            <a:xfrm>
              <a:off x="3886" y="2472"/>
              <a:ext cx="37" cy="1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6" name="Line 65"/>
            <p:cNvSpPr>
              <a:spLocks noChangeShapeType="1"/>
            </p:cNvSpPr>
            <p:nvPr/>
          </p:nvSpPr>
          <p:spPr bwMode="auto">
            <a:xfrm>
              <a:off x="3923" y="2482"/>
              <a:ext cx="38" cy="2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7" name="Line 66"/>
            <p:cNvSpPr>
              <a:spLocks noChangeShapeType="1"/>
            </p:cNvSpPr>
            <p:nvPr/>
          </p:nvSpPr>
          <p:spPr bwMode="auto">
            <a:xfrm>
              <a:off x="3961" y="2506"/>
              <a:ext cx="31" cy="2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8" name="Line 67"/>
            <p:cNvSpPr>
              <a:spLocks noChangeShapeType="1"/>
            </p:cNvSpPr>
            <p:nvPr/>
          </p:nvSpPr>
          <p:spPr bwMode="auto">
            <a:xfrm>
              <a:off x="3992" y="2529"/>
              <a:ext cx="37" cy="2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9" name="Line 68"/>
            <p:cNvSpPr>
              <a:spLocks noChangeShapeType="1"/>
            </p:cNvSpPr>
            <p:nvPr/>
          </p:nvSpPr>
          <p:spPr bwMode="auto">
            <a:xfrm>
              <a:off x="4029" y="2551"/>
              <a:ext cx="32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0" name="Line 69"/>
            <p:cNvSpPr>
              <a:spLocks noChangeShapeType="1"/>
            </p:cNvSpPr>
            <p:nvPr/>
          </p:nvSpPr>
          <p:spPr bwMode="auto">
            <a:xfrm>
              <a:off x="4061" y="2563"/>
              <a:ext cx="37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1" name="Line 70"/>
            <p:cNvSpPr>
              <a:spLocks noChangeShapeType="1"/>
            </p:cNvSpPr>
            <p:nvPr/>
          </p:nvSpPr>
          <p:spPr bwMode="auto">
            <a:xfrm flipV="1">
              <a:off x="4098" y="2551"/>
              <a:ext cx="32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2" name="Line 71"/>
            <p:cNvSpPr>
              <a:spLocks noChangeShapeType="1"/>
            </p:cNvSpPr>
            <p:nvPr/>
          </p:nvSpPr>
          <p:spPr bwMode="auto">
            <a:xfrm flipV="1">
              <a:off x="4130" y="2539"/>
              <a:ext cx="37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3" name="Line 72"/>
            <p:cNvSpPr>
              <a:spLocks noChangeShapeType="1"/>
            </p:cNvSpPr>
            <p:nvPr/>
          </p:nvSpPr>
          <p:spPr bwMode="auto">
            <a:xfrm flipV="1">
              <a:off x="4167" y="2529"/>
              <a:ext cx="32" cy="1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4" name="Line 73"/>
            <p:cNvSpPr>
              <a:spLocks noChangeShapeType="1"/>
            </p:cNvSpPr>
            <p:nvPr/>
          </p:nvSpPr>
          <p:spPr bwMode="auto">
            <a:xfrm flipV="1">
              <a:off x="4199" y="2517"/>
              <a:ext cx="37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5" name="Line 74"/>
            <p:cNvSpPr>
              <a:spLocks noChangeShapeType="1"/>
            </p:cNvSpPr>
            <p:nvPr/>
          </p:nvSpPr>
          <p:spPr bwMode="auto">
            <a:xfrm flipV="1">
              <a:off x="4236" y="2506"/>
              <a:ext cx="37" cy="1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6" name="Line 75"/>
            <p:cNvSpPr>
              <a:spLocks noChangeShapeType="1"/>
            </p:cNvSpPr>
            <p:nvPr/>
          </p:nvSpPr>
          <p:spPr bwMode="auto">
            <a:xfrm>
              <a:off x="4273" y="2506"/>
              <a:ext cx="32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7" name="Line 76"/>
            <p:cNvSpPr>
              <a:spLocks noChangeShapeType="1"/>
            </p:cNvSpPr>
            <p:nvPr/>
          </p:nvSpPr>
          <p:spPr bwMode="auto">
            <a:xfrm flipV="1">
              <a:off x="4305" y="2494"/>
              <a:ext cx="37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8" name="Line 77"/>
            <p:cNvSpPr>
              <a:spLocks noChangeShapeType="1"/>
            </p:cNvSpPr>
            <p:nvPr/>
          </p:nvSpPr>
          <p:spPr bwMode="auto">
            <a:xfrm>
              <a:off x="4342" y="2494"/>
              <a:ext cx="32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9" name="Line 78"/>
            <p:cNvSpPr>
              <a:spLocks noChangeShapeType="1"/>
            </p:cNvSpPr>
            <p:nvPr/>
          </p:nvSpPr>
          <p:spPr bwMode="auto">
            <a:xfrm>
              <a:off x="4374" y="2494"/>
              <a:ext cx="37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0" name="Line 79"/>
            <p:cNvSpPr>
              <a:spLocks noChangeShapeType="1"/>
            </p:cNvSpPr>
            <p:nvPr/>
          </p:nvSpPr>
          <p:spPr bwMode="auto">
            <a:xfrm flipV="1">
              <a:off x="4411" y="2482"/>
              <a:ext cx="31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1" name="Line 80"/>
            <p:cNvSpPr>
              <a:spLocks noChangeShapeType="1"/>
            </p:cNvSpPr>
            <p:nvPr/>
          </p:nvSpPr>
          <p:spPr bwMode="auto">
            <a:xfrm>
              <a:off x="4442" y="2482"/>
              <a:ext cx="38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2" name="Line 81"/>
            <p:cNvSpPr>
              <a:spLocks noChangeShapeType="1"/>
            </p:cNvSpPr>
            <p:nvPr/>
          </p:nvSpPr>
          <p:spPr bwMode="auto">
            <a:xfrm>
              <a:off x="4480" y="2482"/>
              <a:ext cx="37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3" name="Line 82"/>
            <p:cNvSpPr>
              <a:spLocks noChangeShapeType="1"/>
            </p:cNvSpPr>
            <p:nvPr/>
          </p:nvSpPr>
          <p:spPr bwMode="auto">
            <a:xfrm>
              <a:off x="4517" y="2482"/>
              <a:ext cx="31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4" name="Line 83"/>
            <p:cNvSpPr>
              <a:spLocks noChangeShapeType="1"/>
            </p:cNvSpPr>
            <p:nvPr/>
          </p:nvSpPr>
          <p:spPr bwMode="auto">
            <a:xfrm>
              <a:off x="4548" y="2482"/>
              <a:ext cx="38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" name="Line 84"/>
            <p:cNvSpPr>
              <a:spLocks noChangeShapeType="1"/>
            </p:cNvSpPr>
            <p:nvPr/>
          </p:nvSpPr>
          <p:spPr bwMode="auto">
            <a:xfrm flipV="1">
              <a:off x="4586" y="2472"/>
              <a:ext cx="32" cy="1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" name="Line 85"/>
            <p:cNvSpPr>
              <a:spLocks noChangeShapeType="1"/>
            </p:cNvSpPr>
            <p:nvPr/>
          </p:nvSpPr>
          <p:spPr bwMode="auto">
            <a:xfrm>
              <a:off x="4618" y="2472"/>
              <a:ext cx="36" cy="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7" name="Line 86"/>
            <p:cNvSpPr>
              <a:spLocks noChangeShapeType="1"/>
            </p:cNvSpPr>
            <p:nvPr/>
          </p:nvSpPr>
          <p:spPr bwMode="auto">
            <a:xfrm>
              <a:off x="4654" y="2472"/>
              <a:ext cx="32" cy="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8" name="Line 87"/>
            <p:cNvSpPr>
              <a:spLocks noChangeShapeType="1"/>
            </p:cNvSpPr>
            <p:nvPr/>
          </p:nvSpPr>
          <p:spPr bwMode="auto">
            <a:xfrm>
              <a:off x="4686" y="2472"/>
              <a:ext cx="37" cy="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9" name="Line 88"/>
            <p:cNvSpPr>
              <a:spLocks noChangeShapeType="1"/>
            </p:cNvSpPr>
            <p:nvPr/>
          </p:nvSpPr>
          <p:spPr bwMode="auto">
            <a:xfrm>
              <a:off x="4723" y="2472"/>
              <a:ext cx="38" cy="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0" name="Line 89"/>
            <p:cNvSpPr>
              <a:spLocks noChangeShapeType="1"/>
            </p:cNvSpPr>
            <p:nvPr/>
          </p:nvSpPr>
          <p:spPr bwMode="auto">
            <a:xfrm>
              <a:off x="4761" y="2472"/>
              <a:ext cx="31" cy="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1" name="Line 90"/>
            <p:cNvSpPr>
              <a:spLocks noChangeShapeType="1"/>
            </p:cNvSpPr>
            <p:nvPr/>
          </p:nvSpPr>
          <p:spPr bwMode="auto">
            <a:xfrm>
              <a:off x="4792" y="2472"/>
              <a:ext cx="37" cy="1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2" name="Line 91"/>
            <p:cNvSpPr>
              <a:spLocks noChangeShapeType="1"/>
            </p:cNvSpPr>
            <p:nvPr/>
          </p:nvSpPr>
          <p:spPr bwMode="auto">
            <a:xfrm>
              <a:off x="4829" y="2482"/>
              <a:ext cx="32" cy="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3" name="Line 92"/>
            <p:cNvSpPr>
              <a:spLocks noChangeShapeType="1"/>
            </p:cNvSpPr>
            <p:nvPr/>
          </p:nvSpPr>
          <p:spPr bwMode="auto">
            <a:xfrm>
              <a:off x="4861" y="2482"/>
              <a:ext cx="37" cy="1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4" name="Line 93"/>
            <p:cNvSpPr>
              <a:spLocks noChangeShapeType="1"/>
            </p:cNvSpPr>
            <p:nvPr/>
          </p:nvSpPr>
          <p:spPr bwMode="auto">
            <a:xfrm>
              <a:off x="4898" y="2494"/>
              <a:ext cx="32" cy="2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5" name="Line 94"/>
            <p:cNvSpPr>
              <a:spLocks noChangeShapeType="1"/>
            </p:cNvSpPr>
            <p:nvPr/>
          </p:nvSpPr>
          <p:spPr bwMode="auto">
            <a:xfrm>
              <a:off x="4930" y="2517"/>
              <a:ext cx="37" cy="2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4967" y="2539"/>
              <a:ext cx="37" cy="2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7" name="Line 96"/>
            <p:cNvSpPr>
              <a:spLocks noChangeShapeType="1"/>
            </p:cNvSpPr>
            <p:nvPr/>
          </p:nvSpPr>
          <p:spPr bwMode="auto">
            <a:xfrm>
              <a:off x="5004" y="2563"/>
              <a:ext cx="32" cy="3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8" name="Line 97"/>
            <p:cNvSpPr>
              <a:spLocks noChangeShapeType="1"/>
            </p:cNvSpPr>
            <p:nvPr/>
          </p:nvSpPr>
          <p:spPr bwMode="auto">
            <a:xfrm>
              <a:off x="5036" y="2596"/>
              <a:ext cx="37" cy="2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9" name="Line 98"/>
            <p:cNvSpPr>
              <a:spLocks noChangeShapeType="1"/>
            </p:cNvSpPr>
            <p:nvPr/>
          </p:nvSpPr>
          <p:spPr bwMode="auto">
            <a:xfrm>
              <a:off x="5073" y="2620"/>
              <a:ext cx="32" cy="4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0" name="Line 99"/>
            <p:cNvSpPr>
              <a:spLocks noChangeShapeType="1"/>
            </p:cNvSpPr>
            <p:nvPr/>
          </p:nvSpPr>
          <p:spPr bwMode="auto">
            <a:xfrm>
              <a:off x="5105" y="2665"/>
              <a:ext cx="37" cy="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1" name="Line 100"/>
            <p:cNvSpPr>
              <a:spLocks noChangeShapeType="1"/>
            </p:cNvSpPr>
            <p:nvPr/>
          </p:nvSpPr>
          <p:spPr bwMode="auto">
            <a:xfrm>
              <a:off x="5142" y="2701"/>
              <a:ext cx="32" cy="4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2" name="Line 101"/>
            <p:cNvSpPr>
              <a:spLocks noChangeShapeType="1"/>
            </p:cNvSpPr>
            <p:nvPr/>
          </p:nvSpPr>
          <p:spPr bwMode="auto">
            <a:xfrm>
              <a:off x="5174" y="2746"/>
              <a:ext cx="37" cy="4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3" name="Line 102"/>
            <p:cNvSpPr>
              <a:spLocks noChangeShapeType="1"/>
            </p:cNvSpPr>
            <p:nvPr/>
          </p:nvSpPr>
          <p:spPr bwMode="auto">
            <a:xfrm>
              <a:off x="5211" y="2791"/>
              <a:ext cx="31" cy="3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4" name="Line 103"/>
            <p:cNvSpPr>
              <a:spLocks noChangeShapeType="1"/>
            </p:cNvSpPr>
            <p:nvPr/>
          </p:nvSpPr>
          <p:spPr bwMode="auto">
            <a:xfrm>
              <a:off x="5242" y="2824"/>
              <a:ext cx="38" cy="4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5" name="Line 104"/>
            <p:cNvSpPr>
              <a:spLocks noChangeShapeType="1"/>
            </p:cNvSpPr>
            <p:nvPr/>
          </p:nvSpPr>
          <p:spPr bwMode="auto">
            <a:xfrm>
              <a:off x="5280" y="2872"/>
              <a:ext cx="37" cy="3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6" name="Line 105"/>
            <p:cNvSpPr>
              <a:spLocks noChangeShapeType="1"/>
            </p:cNvSpPr>
            <p:nvPr/>
          </p:nvSpPr>
          <p:spPr bwMode="auto">
            <a:xfrm>
              <a:off x="5317" y="2905"/>
              <a:ext cx="31" cy="3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7" name="Line 106"/>
            <p:cNvSpPr>
              <a:spLocks noChangeShapeType="1"/>
            </p:cNvSpPr>
            <p:nvPr/>
          </p:nvSpPr>
          <p:spPr bwMode="auto">
            <a:xfrm flipV="1">
              <a:off x="3611" y="2803"/>
              <a:ext cx="32" cy="3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8" name="Line 107"/>
            <p:cNvSpPr>
              <a:spLocks noChangeShapeType="1"/>
            </p:cNvSpPr>
            <p:nvPr/>
          </p:nvSpPr>
          <p:spPr bwMode="auto">
            <a:xfrm flipV="1">
              <a:off x="3643" y="2779"/>
              <a:ext cx="37" cy="2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9" name="Line 108"/>
            <p:cNvSpPr>
              <a:spLocks noChangeShapeType="1"/>
            </p:cNvSpPr>
            <p:nvPr/>
          </p:nvSpPr>
          <p:spPr bwMode="auto">
            <a:xfrm flipV="1">
              <a:off x="3680" y="2758"/>
              <a:ext cx="37" cy="2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0" name="Line 109"/>
            <p:cNvSpPr>
              <a:spLocks noChangeShapeType="1"/>
            </p:cNvSpPr>
            <p:nvPr/>
          </p:nvSpPr>
          <p:spPr bwMode="auto">
            <a:xfrm flipV="1">
              <a:off x="3717" y="2746"/>
              <a:ext cx="32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1" name="Line 110"/>
            <p:cNvSpPr>
              <a:spLocks noChangeShapeType="1"/>
            </p:cNvSpPr>
            <p:nvPr/>
          </p:nvSpPr>
          <p:spPr bwMode="auto">
            <a:xfrm flipV="1">
              <a:off x="3749" y="2734"/>
              <a:ext cx="36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2" name="Line 111"/>
            <p:cNvSpPr>
              <a:spLocks noChangeShapeType="1"/>
            </p:cNvSpPr>
            <p:nvPr/>
          </p:nvSpPr>
          <p:spPr bwMode="auto">
            <a:xfrm>
              <a:off x="3785" y="2734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3" name="Line 112"/>
            <p:cNvSpPr>
              <a:spLocks noChangeShapeType="1"/>
            </p:cNvSpPr>
            <p:nvPr/>
          </p:nvSpPr>
          <p:spPr bwMode="auto">
            <a:xfrm flipV="1">
              <a:off x="3817" y="2722"/>
              <a:ext cx="38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4" name="Line 113"/>
            <p:cNvSpPr>
              <a:spLocks noChangeShapeType="1"/>
            </p:cNvSpPr>
            <p:nvPr/>
          </p:nvSpPr>
          <p:spPr bwMode="auto">
            <a:xfrm>
              <a:off x="3855" y="2722"/>
              <a:ext cx="31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5" name="Line 114"/>
            <p:cNvSpPr>
              <a:spLocks noChangeShapeType="1"/>
            </p:cNvSpPr>
            <p:nvPr/>
          </p:nvSpPr>
          <p:spPr bwMode="auto">
            <a:xfrm>
              <a:off x="3886" y="2722"/>
              <a:ext cx="37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6" name="Line 115"/>
            <p:cNvSpPr>
              <a:spLocks noChangeShapeType="1"/>
            </p:cNvSpPr>
            <p:nvPr/>
          </p:nvSpPr>
          <p:spPr bwMode="auto">
            <a:xfrm>
              <a:off x="3923" y="2734"/>
              <a:ext cx="38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7" name="Line 116"/>
            <p:cNvSpPr>
              <a:spLocks noChangeShapeType="1"/>
            </p:cNvSpPr>
            <p:nvPr/>
          </p:nvSpPr>
          <p:spPr bwMode="auto">
            <a:xfrm>
              <a:off x="3961" y="2734"/>
              <a:ext cx="31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8" name="Line 117"/>
            <p:cNvSpPr>
              <a:spLocks noChangeShapeType="1"/>
            </p:cNvSpPr>
            <p:nvPr/>
          </p:nvSpPr>
          <p:spPr bwMode="auto">
            <a:xfrm>
              <a:off x="3992" y="2746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9" name="Line 118"/>
            <p:cNvSpPr>
              <a:spLocks noChangeShapeType="1"/>
            </p:cNvSpPr>
            <p:nvPr/>
          </p:nvSpPr>
          <p:spPr bwMode="auto">
            <a:xfrm>
              <a:off x="4029" y="2746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0" name="Line 119"/>
            <p:cNvSpPr>
              <a:spLocks noChangeShapeType="1"/>
            </p:cNvSpPr>
            <p:nvPr/>
          </p:nvSpPr>
          <p:spPr bwMode="auto">
            <a:xfrm>
              <a:off x="4061" y="2746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1" name="Line 120"/>
            <p:cNvSpPr>
              <a:spLocks noChangeShapeType="1"/>
            </p:cNvSpPr>
            <p:nvPr/>
          </p:nvSpPr>
          <p:spPr bwMode="auto">
            <a:xfrm>
              <a:off x="4098" y="2746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2" name="Line 121"/>
            <p:cNvSpPr>
              <a:spLocks noChangeShapeType="1"/>
            </p:cNvSpPr>
            <p:nvPr/>
          </p:nvSpPr>
          <p:spPr bwMode="auto">
            <a:xfrm flipV="1">
              <a:off x="4130" y="2734"/>
              <a:ext cx="37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3" name="Line 122"/>
            <p:cNvSpPr>
              <a:spLocks noChangeShapeType="1"/>
            </p:cNvSpPr>
            <p:nvPr/>
          </p:nvSpPr>
          <p:spPr bwMode="auto">
            <a:xfrm>
              <a:off x="4167" y="2734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4" name="Line 123"/>
            <p:cNvSpPr>
              <a:spLocks noChangeShapeType="1"/>
            </p:cNvSpPr>
            <p:nvPr/>
          </p:nvSpPr>
          <p:spPr bwMode="auto">
            <a:xfrm flipV="1">
              <a:off x="4199" y="2722"/>
              <a:ext cx="37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5" name="Line 124"/>
            <p:cNvSpPr>
              <a:spLocks noChangeShapeType="1"/>
            </p:cNvSpPr>
            <p:nvPr/>
          </p:nvSpPr>
          <p:spPr bwMode="auto">
            <a:xfrm>
              <a:off x="4236" y="2722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6" name="Line 125"/>
            <p:cNvSpPr>
              <a:spLocks noChangeShapeType="1"/>
            </p:cNvSpPr>
            <p:nvPr/>
          </p:nvSpPr>
          <p:spPr bwMode="auto">
            <a:xfrm flipV="1">
              <a:off x="4273" y="2710"/>
              <a:ext cx="32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7" name="Line 126"/>
            <p:cNvSpPr>
              <a:spLocks noChangeShapeType="1"/>
            </p:cNvSpPr>
            <p:nvPr/>
          </p:nvSpPr>
          <p:spPr bwMode="auto">
            <a:xfrm>
              <a:off x="4305" y="2710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8" name="Line 127"/>
            <p:cNvSpPr>
              <a:spLocks noChangeShapeType="1"/>
            </p:cNvSpPr>
            <p:nvPr/>
          </p:nvSpPr>
          <p:spPr bwMode="auto">
            <a:xfrm>
              <a:off x="4342" y="2710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59" name="Line 128"/>
            <p:cNvSpPr>
              <a:spLocks noChangeShapeType="1"/>
            </p:cNvSpPr>
            <p:nvPr/>
          </p:nvSpPr>
          <p:spPr bwMode="auto">
            <a:xfrm>
              <a:off x="4374" y="2710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0" name="Line 129"/>
            <p:cNvSpPr>
              <a:spLocks noChangeShapeType="1"/>
            </p:cNvSpPr>
            <p:nvPr/>
          </p:nvSpPr>
          <p:spPr bwMode="auto">
            <a:xfrm>
              <a:off x="4411" y="2710"/>
              <a:ext cx="31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1" name="Line 130"/>
            <p:cNvSpPr>
              <a:spLocks noChangeShapeType="1"/>
            </p:cNvSpPr>
            <p:nvPr/>
          </p:nvSpPr>
          <p:spPr bwMode="auto">
            <a:xfrm>
              <a:off x="4442" y="2710"/>
              <a:ext cx="38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2" name="Line 131"/>
            <p:cNvSpPr>
              <a:spLocks noChangeShapeType="1"/>
            </p:cNvSpPr>
            <p:nvPr/>
          </p:nvSpPr>
          <p:spPr bwMode="auto">
            <a:xfrm>
              <a:off x="4480" y="2710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3" name="Line 132"/>
            <p:cNvSpPr>
              <a:spLocks noChangeShapeType="1"/>
            </p:cNvSpPr>
            <p:nvPr/>
          </p:nvSpPr>
          <p:spPr bwMode="auto">
            <a:xfrm flipV="1">
              <a:off x="4517" y="2701"/>
              <a:ext cx="31" cy="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4" name="Line 133"/>
            <p:cNvSpPr>
              <a:spLocks noChangeShapeType="1"/>
            </p:cNvSpPr>
            <p:nvPr/>
          </p:nvSpPr>
          <p:spPr bwMode="auto">
            <a:xfrm>
              <a:off x="4548" y="2701"/>
              <a:ext cx="38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" name="Line 134"/>
            <p:cNvSpPr>
              <a:spLocks noChangeShapeType="1"/>
            </p:cNvSpPr>
            <p:nvPr/>
          </p:nvSpPr>
          <p:spPr bwMode="auto">
            <a:xfrm>
              <a:off x="4586" y="2701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" name="Line 135"/>
            <p:cNvSpPr>
              <a:spLocks noChangeShapeType="1"/>
            </p:cNvSpPr>
            <p:nvPr/>
          </p:nvSpPr>
          <p:spPr bwMode="auto">
            <a:xfrm>
              <a:off x="4618" y="2701"/>
              <a:ext cx="36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7" name="Line 136"/>
            <p:cNvSpPr>
              <a:spLocks noChangeShapeType="1"/>
            </p:cNvSpPr>
            <p:nvPr/>
          </p:nvSpPr>
          <p:spPr bwMode="auto">
            <a:xfrm>
              <a:off x="4654" y="2701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8" name="Line 137"/>
            <p:cNvSpPr>
              <a:spLocks noChangeShapeType="1"/>
            </p:cNvSpPr>
            <p:nvPr/>
          </p:nvSpPr>
          <p:spPr bwMode="auto">
            <a:xfrm>
              <a:off x="4686" y="2701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9" name="Line 138"/>
            <p:cNvSpPr>
              <a:spLocks noChangeShapeType="1"/>
            </p:cNvSpPr>
            <p:nvPr/>
          </p:nvSpPr>
          <p:spPr bwMode="auto">
            <a:xfrm>
              <a:off x="4723" y="2701"/>
              <a:ext cx="38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0" name="Line 139"/>
            <p:cNvSpPr>
              <a:spLocks noChangeShapeType="1"/>
            </p:cNvSpPr>
            <p:nvPr/>
          </p:nvSpPr>
          <p:spPr bwMode="auto">
            <a:xfrm>
              <a:off x="4761" y="2701"/>
              <a:ext cx="31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1" name="Line 140"/>
            <p:cNvSpPr>
              <a:spLocks noChangeShapeType="1"/>
            </p:cNvSpPr>
            <p:nvPr/>
          </p:nvSpPr>
          <p:spPr bwMode="auto">
            <a:xfrm>
              <a:off x="4792" y="2701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2" name="Line 141"/>
            <p:cNvSpPr>
              <a:spLocks noChangeShapeType="1"/>
            </p:cNvSpPr>
            <p:nvPr/>
          </p:nvSpPr>
          <p:spPr bwMode="auto">
            <a:xfrm>
              <a:off x="4829" y="2701"/>
              <a:ext cx="32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3" name="Line 142"/>
            <p:cNvSpPr>
              <a:spLocks noChangeShapeType="1"/>
            </p:cNvSpPr>
            <p:nvPr/>
          </p:nvSpPr>
          <p:spPr bwMode="auto">
            <a:xfrm>
              <a:off x="4861" y="2701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4" name="Line 143"/>
            <p:cNvSpPr>
              <a:spLocks noChangeShapeType="1"/>
            </p:cNvSpPr>
            <p:nvPr/>
          </p:nvSpPr>
          <p:spPr bwMode="auto">
            <a:xfrm>
              <a:off x="4898" y="2701"/>
              <a:ext cx="32" cy="9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5" name="Line 144"/>
            <p:cNvSpPr>
              <a:spLocks noChangeShapeType="1"/>
            </p:cNvSpPr>
            <p:nvPr/>
          </p:nvSpPr>
          <p:spPr bwMode="auto">
            <a:xfrm>
              <a:off x="4930" y="2710"/>
              <a:ext cx="37" cy="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6" name="Line 145"/>
            <p:cNvSpPr>
              <a:spLocks noChangeShapeType="1"/>
            </p:cNvSpPr>
            <p:nvPr/>
          </p:nvSpPr>
          <p:spPr bwMode="auto">
            <a:xfrm>
              <a:off x="4967" y="2710"/>
              <a:ext cx="37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7" name="Line 146"/>
            <p:cNvSpPr>
              <a:spLocks noChangeShapeType="1"/>
            </p:cNvSpPr>
            <p:nvPr/>
          </p:nvSpPr>
          <p:spPr bwMode="auto">
            <a:xfrm>
              <a:off x="5004" y="2722"/>
              <a:ext cx="32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8" name="Line 147"/>
            <p:cNvSpPr>
              <a:spLocks noChangeShapeType="1"/>
            </p:cNvSpPr>
            <p:nvPr/>
          </p:nvSpPr>
          <p:spPr bwMode="auto">
            <a:xfrm>
              <a:off x="5036" y="2734"/>
              <a:ext cx="37" cy="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9" name="Line 148"/>
            <p:cNvSpPr>
              <a:spLocks noChangeShapeType="1"/>
            </p:cNvSpPr>
            <p:nvPr/>
          </p:nvSpPr>
          <p:spPr bwMode="auto">
            <a:xfrm>
              <a:off x="5073" y="2746"/>
              <a:ext cx="32" cy="2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0" name="Line 149"/>
            <p:cNvSpPr>
              <a:spLocks noChangeShapeType="1"/>
            </p:cNvSpPr>
            <p:nvPr/>
          </p:nvSpPr>
          <p:spPr bwMode="auto">
            <a:xfrm>
              <a:off x="5105" y="2767"/>
              <a:ext cx="37" cy="2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1" name="Line 150"/>
            <p:cNvSpPr>
              <a:spLocks noChangeShapeType="1"/>
            </p:cNvSpPr>
            <p:nvPr/>
          </p:nvSpPr>
          <p:spPr bwMode="auto">
            <a:xfrm>
              <a:off x="5142" y="2791"/>
              <a:ext cx="32" cy="2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2" name="Line 151"/>
            <p:cNvSpPr>
              <a:spLocks noChangeShapeType="1"/>
            </p:cNvSpPr>
            <p:nvPr/>
          </p:nvSpPr>
          <p:spPr bwMode="auto">
            <a:xfrm>
              <a:off x="5174" y="2815"/>
              <a:ext cx="37" cy="2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3" name="Line 152"/>
            <p:cNvSpPr>
              <a:spLocks noChangeShapeType="1"/>
            </p:cNvSpPr>
            <p:nvPr/>
          </p:nvSpPr>
          <p:spPr bwMode="auto">
            <a:xfrm>
              <a:off x="5211" y="2836"/>
              <a:ext cx="31" cy="3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4" name="Line 153"/>
            <p:cNvSpPr>
              <a:spLocks noChangeShapeType="1"/>
            </p:cNvSpPr>
            <p:nvPr/>
          </p:nvSpPr>
          <p:spPr bwMode="auto">
            <a:xfrm>
              <a:off x="5242" y="2872"/>
              <a:ext cx="38" cy="3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5" name="Line 154"/>
            <p:cNvSpPr>
              <a:spLocks noChangeShapeType="1"/>
            </p:cNvSpPr>
            <p:nvPr/>
          </p:nvSpPr>
          <p:spPr bwMode="auto">
            <a:xfrm>
              <a:off x="5280" y="2905"/>
              <a:ext cx="37" cy="2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6" name="Line 155"/>
            <p:cNvSpPr>
              <a:spLocks noChangeShapeType="1"/>
            </p:cNvSpPr>
            <p:nvPr/>
          </p:nvSpPr>
          <p:spPr bwMode="auto">
            <a:xfrm>
              <a:off x="5317" y="2929"/>
              <a:ext cx="31" cy="3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7" name="Line 156"/>
            <p:cNvSpPr>
              <a:spLocks noChangeShapeType="1"/>
            </p:cNvSpPr>
            <p:nvPr/>
          </p:nvSpPr>
          <p:spPr bwMode="auto">
            <a:xfrm flipV="1">
              <a:off x="3611" y="2986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8" name="Line 157"/>
            <p:cNvSpPr>
              <a:spLocks noChangeShapeType="1"/>
            </p:cNvSpPr>
            <p:nvPr/>
          </p:nvSpPr>
          <p:spPr bwMode="auto">
            <a:xfrm flipV="1">
              <a:off x="3643" y="2974"/>
              <a:ext cx="37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9" name="Line 158"/>
            <p:cNvSpPr>
              <a:spLocks noChangeShapeType="1"/>
            </p:cNvSpPr>
            <p:nvPr/>
          </p:nvSpPr>
          <p:spPr bwMode="auto">
            <a:xfrm flipV="1">
              <a:off x="3680" y="2962"/>
              <a:ext cx="37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0" name="Line 159"/>
            <p:cNvSpPr>
              <a:spLocks noChangeShapeType="1"/>
            </p:cNvSpPr>
            <p:nvPr/>
          </p:nvSpPr>
          <p:spPr bwMode="auto">
            <a:xfrm flipV="1">
              <a:off x="3717" y="2950"/>
              <a:ext cx="32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1" name="Line 160"/>
            <p:cNvSpPr>
              <a:spLocks noChangeShapeType="1"/>
            </p:cNvSpPr>
            <p:nvPr/>
          </p:nvSpPr>
          <p:spPr bwMode="auto">
            <a:xfrm>
              <a:off x="3749" y="2950"/>
              <a:ext cx="36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2" name="Line 161"/>
            <p:cNvSpPr>
              <a:spLocks noChangeShapeType="1"/>
            </p:cNvSpPr>
            <p:nvPr/>
          </p:nvSpPr>
          <p:spPr bwMode="auto">
            <a:xfrm>
              <a:off x="3785" y="2950"/>
              <a:ext cx="32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3" name="Line 162"/>
            <p:cNvSpPr>
              <a:spLocks noChangeShapeType="1"/>
            </p:cNvSpPr>
            <p:nvPr/>
          </p:nvSpPr>
          <p:spPr bwMode="auto">
            <a:xfrm flipV="1">
              <a:off x="3817" y="2938"/>
              <a:ext cx="3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4" name="Line 163"/>
            <p:cNvSpPr>
              <a:spLocks noChangeShapeType="1"/>
            </p:cNvSpPr>
            <p:nvPr/>
          </p:nvSpPr>
          <p:spPr bwMode="auto">
            <a:xfrm>
              <a:off x="3855" y="2938"/>
              <a:ext cx="31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5" name="Line 164"/>
            <p:cNvSpPr>
              <a:spLocks noChangeShapeType="1"/>
            </p:cNvSpPr>
            <p:nvPr/>
          </p:nvSpPr>
          <p:spPr bwMode="auto">
            <a:xfrm>
              <a:off x="3886" y="2938"/>
              <a:ext cx="37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6" name="Line 165"/>
            <p:cNvSpPr>
              <a:spLocks noChangeShapeType="1"/>
            </p:cNvSpPr>
            <p:nvPr/>
          </p:nvSpPr>
          <p:spPr bwMode="auto">
            <a:xfrm>
              <a:off x="3923" y="2938"/>
              <a:ext cx="38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7" name="Line 166"/>
            <p:cNvSpPr>
              <a:spLocks noChangeShapeType="1"/>
            </p:cNvSpPr>
            <p:nvPr/>
          </p:nvSpPr>
          <p:spPr bwMode="auto">
            <a:xfrm>
              <a:off x="3961" y="2938"/>
              <a:ext cx="31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8" name="Line 167"/>
            <p:cNvSpPr>
              <a:spLocks noChangeShapeType="1"/>
            </p:cNvSpPr>
            <p:nvPr/>
          </p:nvSpPr>
          <p:spPr bwMode="auto">
            <a:xfrm>
              <a:off x="3992" y="2938"/>
              <a:ext cx="37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9" name="Line 168"/>
            <p:cNvSpPr>
              <a:spLocks noChangeShapeType="1"/>
            </p:cNvSpPr>
            <p:nvPr/>
          </p:nvSpPr>
          <p:spPr bwMode="auto">
            <a:xfrm>
              <a:off x="4029" y="2938"/>
              <a:ext cx="32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0" name="Line 169"/>
            <p:cNvSpPr>
              <a:spLocks noChangeShapeType="1"/>
            </p:cNvSpPr>
            <p:nvPr/>
          </p:nvSpPr>
          <p:spPr bwMode="auto">
            <a:xfrm>
              <a:off x="4061" y="2938"/>
              <a:ext cx="37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1" name="Line 170"/>
            <p:cNvSpPr>
              <a:spLocks noChangeShapeType="1"/>
            </p:cNvSpPr>
            <p:nvPr/>
          </p:nvSpPr>
          <p:spPr bwMode="auto">
            <a:xfrm>
              <a:off x="4098" y="2938"/>
              <a:ext cx="32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2" name="Line 171"/>
            <p:cNvSpPr>
              <a:spLocks noChangeShapeType="1"/>
            </p:cNvSpPr>
            <p:nvPr/>
          </p:nvSpPr>
          <p:spPr bwMode="auto">
            <a:xfrm>
              <a:off x="4130" y="2938"/>
              <a:ext cx="37" cy="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3" name="Line 172"/>
            <p:cNvSpPr>
              <a:spLocks noChangeShapeType="1"/>
            </p:cNvSpPr>
            <p:nvPr/>
          </p:nvSpPr>
          <p:spPr bwMode="auto">
            <a:xfrm flipV="1">
              <a:off x="4167" y="2929"/>
              <a:ext cx="32" cy="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4" name="Line 173"/>
            <p:cNvSpPr>
              <a:spLocks noChangeShapeType="1"/>
            </p:cNvSpPr>
            <p:nvPr/>
          </p:nvSpPr>
          <p:spPr bwMode="auto">
            <a:xfrm>
              <a:off x="4199" y="2929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5" name="Line 174"/>
            <p:cNvSpPr>
              <a:spLocks noChangeShapeType="1"/>
            </p:cNvSpPr>
            <p:nvPr/>
          </p:nvSpPr>
          <p:spPr bwMode="auto">
            <a:xfrm>
              <a:off x="4236" y="2929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6" name="Line 175"/>
            <p:cNvSpPr>
              <a:spLocks noChangeShapeType="1"/>
            </p:cNvSpPr>
            <p:nvPr/>
          </p:nvSpPr>
          <p:spPr bwMode="auto">
            <a:xfrm flipV="1">
              <a:off x="4273" y="2917"/>
              <a:ext cx="32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7" name="Line 176"/>
            <p:cNvSpPr>
              <a:spLocks noChangeShapeType="1"/>
            </p:cNvSpPr>
            <p:nvPr/>
          </p:nvSpPr>
          <p:spPr bwMode="auto">
            <a:xfrm>
              <a:off x="4305" y="2917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8" name="Line 177"/>
            <p:cNvSpPr>
              <a:spLocks noChangeShapeType="1"/>
            </p:cNvSpPr>
            <p:nvPr/>
          </p:nvSpPr>
          <p:spPr bwMode="auto">
            <a:xfrm>
              <a:off x="4342" y="2917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09" name="Line 178"/>
            <p:cNvSpPr>
              <a:spLocks noChangeShapeType="1"/>
            </p:cNvSpPr>
            <p:nvPr/>
          </p:nvSpPr>
          <p:spPr bwMode="auto">
            <a:xfrm>
              <a:off x="4374" y="2917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0" name="Line 179"/>
            <p:cNvSpPr>
              <a:spLocks noChangeShapeType="1"/>
            </p:cNvSpPr>
            <p:nvPr/>
          </p:nvSpPr>
          <p:spPr bwMode="auto">
            <a:xfrm>
              <a:off x="4411" y="2917"/>
              <a:ext cx="31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1" name="Line 180"/>
            <p:cNvSpPr>
              <a:spLocks noChangeShapeType="1"/>
            </p:cNvSpPr>
            <p:nvPr/>
          </p:nvSpPr>
          <p:spPr bwMode="auto">
            <a:xfrm>
              <a:off x="4442" y="2917"/>
              <a:ext cx="38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2" name="Line 181"/>
            <p:cNvSpPr>
              <a:spLocks noChangeShapeType="1"/>
            </p:cNvSpPr>
            <p:nvPr/>
          </p:nvSpPr>
          <p:spPr bwMode="auto">
            <a:xfrm>
              <a:off x="4480" y="2917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3" name="Line 182"/>
            <p:cNvSpPr>
              <a:spLocks noChangeShapeType="1"/>
            </p:cNvSpPr>
            <p:nvPr/>
          </p:nvSpPr>
          <p:spPr bwMode="auto">
            <a:xfrm>
              <a:off x="4517" y="2917"/>
              <a:ext cx="31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4" name="Line 183"/>
            <p:cNvSpPr>
              <a:spLocks noChangeShapeType="1"/>
            </p:cNvSpPr>
            <p:nvPr/>
          </p:nvSpPr>
          <p:spPr bwMode="auto">
            <a:xfrm flipV="1">
              <a:off x="4548" y="2905"/>
              <a:ext cx="3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5" name="Line 184"/>
            <p:cNvSpPr>
              <a:spLocks noChangeShapeType="1"/>
            </p:cNvSpPr>
            <p:nvPr/>
          </p:nvSpPr>
          <p:spPr bwMode="auto">
            <a:xfrm>
              <a:off x="4586" y="2905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6" name="Line 185"/>
            <p:cNvSpPr>
              <a:spLocks noChangeShapeType="1"/>
            </p:cNvSpPr>
            <p:nvPr/>
          </p:nvSpPr>
          <p:spPr bwMode="auto">
            <a:xfrm>
              <a:off x="4618" y="2905"/>
              <a:ext cx="36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7" name="Line 186"/>
            <p:cNvSpPr>
              <a:spLocks noChangeShapeType="1"/>
            </p:cNvSpPr>
            <p:nvPr/>
          </p:nvSpPr>
          <p:spPr bwMode="auto">
            <a:xfrm>
              <a:off x="4654" y="2905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8" name="Line 187"/>
            <p:cNvSpPr>
              <a:spLocks noChangeShapeType="1"/>
            </p:cNvSpPr>
            <p:nvPr/>
          </p:nvSpPr>
          <p:spPr bwMode="auto">
            <a:xfrm>
              <a:off x="4686" y="2905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19" name="Line 188"/>
            <p:cNvSpPr>
              <a:spLocks noChangeShapeType="1"/>
            </p:cNvSpPr>
            <p:nvPr/>
          </p:nvSpPr>
          <p:spPr bwMode="auto">
            <a:xfrm>
              <a:off x="4723" y="2905"/>
              <a:ext cx="38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0" name="Line 189"/>
            <p:cNvSpPr>
              <a:spLocks noChangeShapeType="1"/>
            </p:cNvSpPr>
            <p:nvPr/>
          </p:nvSpPr>
          <p:spPr bwMode="auto">
            <a:xfrm>
              <a:off x="4761" y="2905"/>
              <a:ext cx="31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1" name="Line 190"/>
            <p:cNvSpPr>
              <a:spLocks noChangeShapeType="1"/>
            </p:cNvSpPr>
            <p:nvPr/>
          </p:nvSpPr>
          <p:spPr bwMode="auto">
            <a:xfrm>
              <a:off x="4792" y="2905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2" name="Line 191"/>
            <p:cNvSpPr>
              <a:spLocks noChangeShapeType="1"/>
            </p:cNvSpPr>
            <p:nvPr/>
          </p:nvSpPr>
          <p:spPr bwMode="auto">
            <a:xfrm>
              <a:off x="4829" y="2905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3" name="Line 192"/>
            <p:cNvSpPr>
              <a:spLocks noChangeShapeType="1"/>
            </p:cNvSpPr>
            <p:nvPr/>
          </p:nvSpPr>
          <p:spPr bwMode="auto">
            <a:xfrm>
              <a:off x="4861" y="2905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4" name="Line 193"/>
            <p:cNvSpPr>
              <a:spLocks noChangeShapeType="1"/>
            </p:cNvSpPr>
            <p:nvPr/>
          </p:nvSpPr>
          <p:spPr bwMode="auto">
            <a:xfrm>
              <a:off x="4898" y="2905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5" name="Line 194"/>
            <p:cNvSpPr>
              <a:spLocks noChangeShapeType="1"/>
            </p:cNvSpPr>
            <p:nvPr/>
          </p:nvSpPr>
          <p:spPr bwMode="auto">
            <a:xfrm>
              <a:off x="4930" y="2905"/>
              <a:ext cx="37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6" name="Line 195"/>
            <p:cNvSpPr>
              <a:spLocks noChangeShapeType="1"/>
            </p:cNvSpPr>
            <p:nvPr/>
          </p:nvSpPr>
          <p:spPr bwMode="auto">
            <a:xfrm>
              <a:off x="4967" y="2917"/>
              <a:ext cx="37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7" name="Line 196"/>
            <p:cNvSpPr>
              <a:spLocks noChangeShapeType="1"/>
            </p:cNvSpPr>
            <p:nvPr/>
          </p:nvSpPr>
          <p:spPr bwMode="auto">
            <a:xfrm>
              <a:off x="5004" y="2917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8" name="Line 197"/>
            <p:cNvSpPr>
              <a:spLocks noChangeShapeType="1"/>
            </p:cNvSpPr>
            <p:nvPr/>
          </p:nvSpPr>
          <p:spPr bwMode="auto">
            <a:xfrm>
              <a:off x="5036" y="2917"/>
              <a:ext cx="37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29" name="Line 198"/>
            <p:cNvSpPr>
              <a:spLocks noChangeShapeType="1"/>
            </p:cNvSpPr>
            <p:nvPr/>
          </p:nvSpPr>
          <p:spPr bwMode="auto">
            <a:xfrm>
              <a:off x="5073" y="2929"/>
              <a:ext cx="32" cy="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0" name="Line 199"/>
            <p:cNvSpPr>
              <a:spLocks noChangeShapeType="1"/>
            </p:cNvSpPr>
            <p:nvPr/>
          </p:nvSpPr>
          <p:spPr bwMode="auto">
            <a:xfrm>
              <a:off x="5105" y="2929"/>
              <a:ext cx="37" cy="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1" name="Line 200"/>
            <p:cNvSpPr>
              <a:spLocks noChangeShapeType="1"/>
            </p:cNvSpPr>
            <p:nvPr/>
          </p:nvSpPr>
          <p:spPr bwMode="auto">
            <a:xfrm>
              <a:off x="5142" y="2938"/>
              <a:ext cx="32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2" name="Line 201"/>
            <p:cNvSpPr>
              <a:spLocks noChangeShapeType="1"/>
            </p:cNvSpPr>
            <p:nvPr/>
          </p:nvSpPr>
          <p:spPr bwMode="auto">
            <a:xfrm>
              <a:off x="5174" y="2950"/>
              <a:ext cx="37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3" name="Line 202"/>
            <p:cNvSpPr>
              <a:spLocks noChangeShapeType="1"/>
            </p:cNvSpPr>
            <p:nvPr/>
          </p:nvSpPr>
          <p:spPr bwMode="auto">
            <a:xfrm>
              <a:off x="5211" y="2962"/>
              <a:ext cx="31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4" name="Line 203"/>
            <p:cNvSpPr>
              <a:spLocks noChangeShapeType="1"/>
            </p:cNvSpPr>
            <p:nvPr/>
          </p:nvSpPr>
          <p:spPr bwMode="auto">
            <a:xfrm>
              <a:off x="5242" y="2974"/>
              <a:ext cx="3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5" name="Line 204"/>
            <p:cNvSpPr>
              <a:spLocks noChangeShapeType="1"/>
            </p:cNvSpPr>
            <p:nvPr/>
          </p:nvSpPr>
          <p:spPr bwMode="auto">
            <a:xfrm>
              <a:off x="5280" y="2986"/>
              <a:ext cx="37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6" name="Line 205"/>
            <p:cNvSpPr>
              <a:spLocks noChangeShapeType="1"/>
            </p:cNvSpPr>
            <p:nvPr/>
          </p:nvSpPr>
          <p:spPr bwMode="auto">
            <a:xfrm>
              <a:off x="5317" y="3007"/>
              <a:ext cx="31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37" name="Line 206"/>
            <p:cNvSpPr>
              <a:spLocks noChangeShapeType="1"/>
            </p:cNvSpPr>
            <p:nvPr/>
          </p:nvSpPr>
          <p:spPr bwMode="auto">
            <a:xfrm rot="5400000" flipV="1">
              <a:off x="4460" y="1431"/>
              <a:ext cx="0" cy="213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8" name="Line 207"/>
            <p:cNvSpPr>
              <a:spLocks noChangeShapeType="1"/>
            </p:cNvSpPr>
            <p:nvPr/>
          </p:nvSpPr>
          <p:spPr bwMode="auto">
            <a:xfrm rot="5400000" flipV="1">
              <a:off x="4460" y="1839"/>
              <a:ext cx="0" cy="213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9" name="Line 208"/>
            <p:cNvSpPr>
              <a:spLocks noChangeShapeType="1"/>
            </p:cNvSpPr>
            <p:nvPr/>
          </p:nvSpPr>
          <p:spPr bwMode="auto">
            <a:xfrm rot="5400000" flipV="1">
              <a:off x="4460" y="2242"/>
              <a:ext cx="0" cy="213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0" name="Line 209"/>
            <p:cNvSpPr>
              <a:spLocks noChangeShapeType="1"/>
            </p:cNvSpPr>
            <p:nvPr/>
          </p:nvSpPr>
          <p:spPr bwMode="auto">
            <a:xfrm rot="5400000" flipV="1">
              <a:off x="4460" y="1018"/>
              <a:ext cx="0" cy="213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1" name="Text Box 210"/>
            <p:cNvSpPr txBox="1">
              <a:spLocks noChangeArrowheads="1"/>
            </p:cNvSpPr>
            <p:nvPr/>
          </p:nvSpPr>
          <p:spPr bwMode="auto">
            <a:xfrm>
              <a:off x="3466" y="1767"/>
              <a:ext cx="557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ITCCenturyBookT" pitchFamily="2" charset="0"/>
                </a:rPr>
                <a:t>Gain (dB)</a:t>
              </a:r>
            </a:p>
          </p:txBody>
        </p:sp>
        <p:sp>
          <p:nvSpPr>
            <p:cNvPr id="242" name="Text Box 211"/>
            <p:cNvSpPr txBox="1">
              <a:spLocks noChangeArrowheads="1"/>
            </p:cNvSpPr>
            <p:nvPr/>
          </p:nvSpPr>
          <p:spPr bwMode="auto">
            <a:xfrm>
              <a:off x="3914" y="3322"/>
              <a:ext cx="367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ITCCenturyBookT" pitchFamily="2" charset="0"/>
                </a:rPr>
                <a:t>1540</a:t>
              </a:r>
            </a:p>
          </p:txBody>
        </p:sp>
        <p:sp>
          <p:nvSpPr>
            <p:cNvPr id="243" name="Text Box 212"/>
            <p:cNvSpPr txBox="1">
              <a:spLocks noChangeArrowheads="1"/>
            </p:cNvSpPr>
            <p:nvPr/>
          </p:nvSpPr>
          <p:spPr bwMode="auto">
            <a:xfrm>
              <a:off x="4614" y="3322"/>
              <a:ext cx="367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ITCCenturyBookT" pitchFamily="2" charset="0"/>
                </a:rPr>
                <a:t>1560</a:t>
              </a:r>
            </a:p>
          </p:txBody>
        </p:sp>
        <p:sp>
          <p:nvSpPr>
            <p:cNvPr id="244" name="Text Box 213"/>
            <p:cNvSpPr txBox="1">
              <a:spLocks noChangeArrowheads="1"/>
            </p:cNvSpPr>
            <p:nvPr/>
          </p:nvSpPr>
          <p:spPr bwMode="auto">
            <a:xfrm>
              <a:off x="5255" y="3322"/>
              <a:ext cx="367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ITCCenturyBookT" pitchFamily="2" charset="0"/>
                </a:rPr>
                <a:t>1580</a:t>
              </a:r>
            </a:p>
          </p:txBody>
        </p:sp>
        <p:sp>
          <p:nvSpPr>
            <p:cNvPr id="245" name="Text Box 214"/>
            <p:cNvSpPr txBox="1">
              <a:spLocks noChangeArrowheads="1"/>
            </p:cNvSpPr>
            <p:nvPr/>
          </p:nvSpPr>
          <p:spPr bwMode="auto">
            <a:xfrm>
              <a:off x="3139" y="3196"/>
              <a:ext cx="24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800">
                  <a:latin typeface="ITCCenturyBookT" pitchFamily="2" charset="0"/>
                </a:rPr>
                <a:t>10</a:t>
              </a:r>
            </a:p>
          </p:txBody>
        </p:sp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3231" y="3322"/>
              <a:ext cx="367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ITCCenturyBookT" pitchFamily="2" charset="0"/>
                </a:rPr>
                <a:t>1520</a:t>
              </a:r>
            </a:p>
          </p:txBody>
        </p:sp>
        <p:sp>
          <p:nvSpPr>
            <p:cNvPr id="247" name="Text Box 216"/>
            <p:cNvSpPr txBox="1">
              <a:spLocks noChangeArrowheads="1"/>
            </p:cNvSpPr>
            <p:nvPr/>
          </p:nvSpPr>
          <p:spPr bwMode="auto">
            <a:xfrm>
              <a:off x="3139" y="2797"/>
              <a:ext cx="24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800">
                  <a:latin typeface="ITCCenturyBookT" pitchFamily="2" charset="0"/>
                </a:rPr>
                <a:t>20</a:t>
              </a:r>
            </a:p>
          </p:txBody>
        </p:sp>
        <p:sp>
          <p:nvSpPr>
            <p:cNvPr id="248" name="Text Box 217"/>
            <p:cNvSpPr txBox="1">
              <a:spLocks noChangeArrowheads="1"/>
            </p:cNvSpPr>
            <p:nvPr/>
          </p:nvSpPr>
          <p:spPr bwMode="auto">
            <a:xfrm>
              <a:off x="3139" y="1967"/>
              <a:ext cx="24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800">
                  <a:latin typeface="ITCCenturyBookT" pitchFamily="2" charset="0"/>
                </a:rPr>
                <a:t>40</a:t>
              </a:r>
            </a:p>
          </p:txBody>
        </p:sp>
        <p:sp>
          <p:nvSpPr>
            <p:cNvPr id="249" name="Text Box 218"/>
            <p:cNvSpPr txBox="1">
              <a:spLocks noChangeArrowheads="1"/>
            </p:cNvSpPr>
            <p:nvPr/>
          </p:nvSpPr>
          <p:spPr bwMode="auto">
            <a:xfrm>
              <a:off x="3139" y="2386"/>
              <a:ext cx="24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800">
                  <a:latin typeface="ITCCenturyBookT" pitchFamily="2" charset="0"/>
                </a:rPr>
                <a:t>30</a:t>
              </a:r>
            </a:p>
          </p:txBody>
        </p:sp>
        <p:sp>
          <p:nvSpPr>
            <p:cNvPr id="250" name="Text Box 219"/>
            <p:cNvSpPr txBox="1">
              <a:spLocks noChangeArrowheads="1"/>
            </p:cNvSpPr>
            <p:nvPr/>
          </p:nvSpPr>
          <p:spPr bwMode="auto">
            <a:xfrm>
              <a:off x="4490" y="2889"/>
              <a:ext cx="34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latin typeface="ITCCenturyBookT" pitchFamily="2" charset="0"/>
                </a:rPr>
                <a:t>-5 dBm</a:t>
              </a:r>
            </a:p>
          </p:txBody>
        </p:sp>
        <p:sp>
          <p:nvSpPr>
            <p:cNvPr id="251" name="Text Box 220"/>
            <p:cNvSpPr txBox="1">
              <a:spLocks noChangeArrowheads="1"/>
            </p:cNvSpPr>
            <p:nvPr/>
          </p:nvSpPr>
          <p:spPr bwMode="auto">
            <a:xfrm>
              <a:off x="4469" y="2454"/>
              <a:ext cx="38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latin typeface="ITCCenturyBookT" pitchFamily="2" charset="0"/>
                </a:rPr>
                <a:t>-20 dBm</a:t>
              </a:r>
            </a:p>
          </p:txBody>
        </p:sp>
        <p:sp>
          <p:nvSpPr>
            <p:cNvPr id="252" name="Text Box 221"/>
            <p:cNvSpPr txBox="1">
              <a:spLocks noChangeArrowheads="1"/>
            </p:cNvSpPr>
            <p:nvPr/>
          </p:nvSpPr>
          <p:spPr bwMode="auto">
            <a:xfrm>
              <a:off x="4470" y="2673"/>
              <a:ext cx="38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latin typeface="ITCCenturyBookT" pitchFamily="2" charset="0"/>
                </a:rPr>
                <a:t>-10 dBm</a:t>
              </a:r>
            </a:p>
          </p:txBody>
        </p:sp>
        <p:sp>
          <p:nvSpPr>
            <p:cNvPr id="253" name="Text Box 222"/>
            <p:cNvSpPr txBox="1">
              <a:spLocks noChangeArrowheads="1"/>
            </p:cNvSpPr>
            <p:nvPr/>
          </p:nvSpPr>
          <p:spPr bwMode="auto">
            <a:xfrm>
              <a:off x="4285" y="2182"/>
              <a:ext cx="57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068" tIns="52034" rIns="104068" bIns="52034">
              <a:spAutoFit/>
            </a:bodyPr>
            <a:lstStyle>
              <a:lvl1pPr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41400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605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81213" defTabSz="1041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384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956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528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10013" algn="l" defTabSz="1041400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latin typeface="ITCCenturyBookT" pitchFamily="2" charset="0"/>
                </a:rPr>
                <a:t>P </a:t>
              </a:r>
              <a:r>
                <a:rPr lang="en-US" sz="1200" baseline="-25000">
                  <a:latin typeface="ITCCenturyBookT" pitchFamily="2" charset="0"/>
                </a:rPr>
                <a:t>Input:</a:t>
              </a:r>
              <a:r>
                <a:rPr lang="en-US" sz="1200">
                  <a:latin typeface="ITCCenturyBookT" pitchFamily="2" charset="0"/>
                </a:rPr>
                <a:t> -30 dBm</a:t>
              </a:r>
            </a:p>
          </p:txBody>
        </p:sp>
        <p:grpSp>
          <p:nvGrpSpPr>
            <p:cNvPr id="254" name="Group 223"/>
            <p:cNvGrpSpPr>
              <a:grpSpLocks/>
            </p:cNvGrpSpPr>
            <p:nvPr/>
          </p:nvGrpSpPr>
          <p:grpSpPr bwMode="auto">
            <a:xfrm>
              <a:off x="3435" y="2083"/>
              <a:ext cx="2092" cy="1285"/>
              <a:chOff x="3435" y="1709"/>
              <a:chExt cx="2092" cy="1661"/>
            </a:xfrm>
          </p:grpSpPr>
          <p:sp>
            <p:nvSpPr>
              <p:cNvPr id="256" name="Line 224"/>
              <p:cNvSpPr>
                <a:spLocks noChangeShapeType="1"/>
              </p:cNvSpPr>
              <p:nvPr/>
            </p:nvSpPr>
            <p:spPr bwMode="auto">
              <a:xfrm flipV="1">
                <a:off x="3435" y="1709"/>
                <a:ext cx="0" cy="1661"/>
              </a:xfrm>
              <a:prstGeom prst="line">
                <a:avLst/>
              </a:pr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7" name="Line 225"/>
              <p:cNvSpPr>
                <a:spLocks noChangeShapeType="1"/>
              </p:cNvSpPr>
              <p:nvPr/>
            </p:nvSpPr>
            <p:spPr bwMode="auto">
              <a:xfrm flipV="1">
                <a:off x="4831" y="1709"/>
                <a:ext cx="0" cy="1661"/>
              </a:xfrm>
              <a:prstGeom prst="line">
                <a:avLst/>
              </a:pr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8" name="Line 226"/>
              <p:cNvSpPr>
                <a:spLocks noChangeShapeType="1"/>
              </p:cNvSpPr>
              <p:nvPr/>
            </p:nvSpPr>
            <p:spPr bwMode="auto">
              <a:xfrm flipV="1">
                <a:off x="5527" y="1709"/>
                <a:ext cx="0" cy="1661"/>
              </a:xfrm>
              <a:prstGeom prst="line">
                <a:avLst/>
              </a:pr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59" name="Line 227"/>
              <p:cNvSpPr>
                <a:spLocks noChangeShapeType="1"/>
              </p:cNvSpPr>
              <p:nvPr/>
            </p:nvSpPr>
            <p:spPr bwMode="auto">
              <a:xfrm flipV="1">
                <a:off x="4130" y="1709"/>
                <a:ext cx="0" cy="1661"/>
              </a:xfrm>
              <a:prstGeom prst="line">
                <a:avLst/>
              </a:prstGeom>
              <a:noFill/>
              <a:ln w="63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55" name="Freeform 228"/>
            <p:cNvSpPr>
              <a:spLocks/>
            </p:cNvSpPr>
            <p:nvPr/>
          </p:nvSpPr>
          <p:spPr bwMode="auto">
            <a:xfrm>
              <a:off x="3437" y="1879"/>
              <a:ext cx="2323" cy="1429"/>
            </a:xfrm>
            <a:custGeom>
              <a:avLst/>
              <a:gdLst>
                <a:gd name="T0" fmla="*/ 0 w 2163"/>
                <a:gd name="T1" fmla="*/ 0 h 1677"/>
                <a:gd name="T2" fmla="*/ 0 w 2163"/>
                <a:gd name="T3" fmla="*/ 1677 h 1677"/>
                <a:gd name="T4" fmla="*/ 2163 w 2163"/>
                <a:gd name="T5" fmla="*/ 1677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" h="1677">
                  <a:moveTo>
                    <a:pt x="0" y="0"/>
                  </a:moveTo>
                  <a:lnTo>
                    <a:pt x="0" y="1677"/>
                  </a:lnTo>
                  <a:lnTo>
                    <a:pt x="2163" y="167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13846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</a:p>
          <a:p>
            <a:r>
              <a:rPr lang="fa-IR" dirty="0" smtClean="0"/>
              <a:t>تاریخچه تقویت کننده های نوری</a:t>
            </a:r>
          </a:p>
          <a:p>
            <a:r>
              <a:rPr lang="fa-IR" dirty="0" smtClean="0"/>
              <a:t>انواع تقویت کننده های نوری</a:t>
            </a:r>
          </a:p>
          <a:p>
            <a:r>
              <a:rPr lang="fa-IR" dirty="0" smtClean="0"/>
              <a:t>تقویت کننده‌های </a:t>
            </a:r>
            <a:r>
              <a:rPr lang="en-US" dirty="0" smtClean="0"/>
              <a:t>EDFA</a:t>
            </a:r>
            <a:endParaRPr lang="fa-IR" dirty="0" smtClean="0"/>
          </a:p>
          <a:p>
            <a:r>
              <a:rPr lang="fa-IR" dirty="0" smtClean="0"/>
              <a:t>ویژگی‌های تقویت </a:t>
            </a:r>
            <a:r>
              <a:rPr lang="fa-IR" dirty="0"/>
              <a:t>کننده‌های </a:t>
            </a:r>
            <a:r>
              <a:rPr lang="en-US" dirty="0" smtClean="0"/>
              <a:t>EDFA</a:t>
            </a:r>
            <a:endParaRPr lang="fa-IR" dirty="0" smtClean="0"/>
          </a:p>
          <a:p>
            <a:r>
              <a:rPr lang="fa-IR" dirty="0" smtClean="0"/>
              <a:t>برخی روش‌های جدید</a:t>
            </a:r>
            <a:endParaRPr lang="fa-IR" dirty="0" smtClean="0"/>
          </a:p>
          <a:p>
            <a:r>
              <a:rPr lang="fa-IR" dirty="0" smtClean="0"/>
              <a:t>جمع بندی</a:t>
            </a:r>
          </a:p>
          <a:p>
            <a:r>
              <a:rPr lang="fa-IR" dirty="0"/>
              <a:t>مراجع</a:t>
            </a:r>
          </a:p>
          <a:p>
            <a:pPr marL="0" indent="0">
              <a:buNone/>
            </a:pPr>
            <a:endParaRPr lang="fa-IR" dirty="0" smtClean="0"/>
          </a:p>
          <a:p>
            <a:endParaRPr lang="en-US" dirty="0" smtClean="0"/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latin typeface="+mj-lt"/>
                <a:cs typeface="B Nazanin" pitchFamily="2" charset="-78"/>
              </a:rPr>
              <a:t>تقویت کننده‌های نوری جدید</a:t>
            </a:r>
            <a:endParaRPr lang="sv-SE" b="1" dirty="0">
              <a:latin typeface="+mj-lt"/>
              <a:cs typeface="B Nazanin" pitchFamily="2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76800"/>
            <a:ext cx="8458200" cy="6858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sv-SE" sz="2000"/>
              <a:t>Increase in spectral bandwidth ~ 140 nm (hybrid solutions)</a:t>
            </a:r>
          </a:p>
        </p:txBody>
      </p:sp>
      <p:pic>
        <p:nvPicPr>
          <p:cNvPr id="46085" name="Picture 5" descr="C:\magnus\future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010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8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467600" cy="609600"/>
          </a:xfrm>
        </p:spPr>
        <p:txBody>
          <a:bodyPr/>
          <a:lstStyle/>
          <a:p>
            <a:r>
              <a:rPr lang="fa-IR" b="1" dirty="0">
                <a:latin typeface="+mj-lt"/>
                <a:cs typeface="B Nazanin" pitchFamily="2" charset="-78"/>
              </a:rPr>
              <a:t>تقویت کننده‌های نوری جدید</a:t>
            </a:r>
            <a:endParaRPr lang="sv-SE" b="1" dirty="0">
              <a:latin typeface="+mj-lt"/>
              <a:cs typeface="B Nazanin" pitchFamily="2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153400" cy="457200"/>
          </a:xfrm>
        </p:spPr>
        <p:txBody>
          <a:bodyPr/>
          <a:lstStyle/>
          <a:p>
            <a:pPr marL="457200" indent="-457200"/>
            <a:r>
              <a:rPr lang="sv-SE" sz="2000" dirty="0"/>
              <a:t>Hybrid solution EDFA + TDFA</a:t>
            </a:r>
          </a:p>
        </p:txBody>
      </p:sp>
      <p:pic>
        <p:nvPicPr>
          <p:cNvPr id="47108" name="Picture 4" descr="C:\magnus\future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18160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04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C:\magnus\latest_development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77406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8006" y="838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hlink"/>
                </a:solidFill>
                <a:latin typeface="Georgia" pitchFamily="18" charset="0"/>
              </a:defRPr>
            </a:lvl9pPr>
          </a:lstStyle>
          <a:p>
            <a:pPr algn="r" rtl="1"/>
            <a:r>
              <a:rPr lang="fa-IR" b="1" dirty="0" smtClean="0">
                <a:cs typeface="B Nazanin" pitchFamily="2" charset="-78"/>
              </a:rPr>
              <a:t>مقایسه تقویت کننده‌ها</a:t>
            </a:r>
            <a:endParaRPr lang="sv-SE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10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ja-JP" dirty="0" smtClean="0"/>
              <a:t>بهنای باند بهره در تقویت کننده‌های نوری</a:t>
            </a:r>
            <a:endParaRPr lang="en-US" altLang="ja-JP" dirty="0"/>
          </a:p>
        </p:txBody>
      </p:sp>
      <p:pic>
        <p:nvPicPr>
          <p:cNvPr id="4061" name="Picture 989" descr="amplifier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546822" cy="4360863"/>
          </a:xfrm>
          <a:solidFill>
            <a:srgbClr val="CCFFCC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 بندی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تقویت کننده‌های نوری داری پهنای باند بیشتر، برد و قابلیت اطمینان بالاتر هستند.</a:t>
            </a:r>
          </a:p>
          <a:p>
            <a:r>
              <a:rPr lang="fa-IR" dirty="0" smtClean="0"/>
              <a:t>دارای توان خروجی ثابت نسبت به تغییرات توان ورودی هستند.</a:t>
            </a:r>
          </a:p>
          <a:p>
            <a:r>
              <a:rPr lang="fa-IR" dirty="0" smtClean="0"/>
              <a:t>روز به روز بر روی تقویت کننده‌ها با پهنای باند بیشتر کار می‌شود.</a:t>
            </a:r>
          </a:p>
          <a:p>
            <a:r>
              <a:rPr lang="fa-IR" dirty="0" smtClean="0"/>
              <a:t>امروز از ترکیب </a:t>
            </a:r>
            <a:r>
              <a:rPr lang="fa-IR" smtClean="0"/>
              <a:t>تقویت کنندههای </a:t>
            </a:r>
            <a:r>
              <a:rPr lang="fa-IR" dirty="0" smtClean="0"/>
              <a:t>مختلف به صورت </a:t>
            </a:r>
            <a:r>
              <a:rPr lang="en-US" dirty="0" smtClean="0"/>
              <a:t>Hybrid</a:t>
            </a:r>
            <a:r>
              <a:rPr lang="fa-IR" dirty="0" smtClean="0"/>
              <a:t> استفاده می‌شود.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7076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مراجع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/>
            </a:pPr>
            <a:r>
              <a:rPr lang="en-US" sz="2400" dirty="0" err="1"/>
              <a:t>Paschotta</a:t>
            </a:r>
            <a:r>
              <a:rPr lang="en-US" sz="2400" dirty="0"/>
              <a:t>, </a:t>
            </a:r>
            <a:r>
              <a:rPr lang="en-US" sz="2400" dirty="0" err="1"/>
              <a:t>Rüdiger</a:t>
            </a:r>
            <a:r>
              <a:rPr lang="en-US" sz="2400" dirty="0"/>
              <a:t>. </a:t>
            </a:r>
            <a:r>
              <a:rPr lang="en-US" sz="2400" dirty="0">
                <a:hlinkClick r:id="rId2"/>
              </a:rPr>
              <a:t>"Tutorial on Fiber Amplifiers"</a:t>
            </a:r>
            <a:r>
              <a:rPr lang="en-US" sz="2400" dirty="0"/>
              <a:t>. </a:t>
            </a:r>
            <a:r>
              <a:rPr lang="en-US" sz="2400" i="1" dirty="0"/>
              <a:t>Tutorial on Fiber Amplifiers</a:t>
            </a:r>
            <a:r>
              <a:rPr lang="en-US" sz="2400" dirty="0"/>
              <a:t>. RP Photonics. Retrieved 10 October 2013</a:t>
            </a:r>
            <a:r>
              <a:rPr lang="en-US" sz="2400" dirty="0" smtClean="0"/>
              <a:t>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Mears, R.J. and </a:t>
            </a:r>
            <a:r>
              <a:rPr lang="en-US" sz="2400" dirty="0" err="1"/>
              <a:t>Reekie</a:t>
            </a:r>
            <a:r>
              <a:rPr lang="en-US" sz="2400" dirty="0"/>
              <a:t>, L. and Poole, S.B. and Payne, D.N.: "Low-threshold tunable CW and Q-switched fiber laser operating at 1.55</a:t>
            </a:r>
            <a:r>
              <a:rPr lang="el-GR" sz="2400" dirty="0"/>
              <a:t>μ</a:t>
            </a:r>
            <a:r>
              <a:rPr lang="en-US" sz="2400" dirty="0"/>
              <a:t>m", Electron. </a:t>
            </a:r>
            <a:r>
              <a:rPr lang="en-US" sz="2400" dirty="0" err="1"/>
              <a:t>Lett</a:t>
            </a:r>
            <a:r>
              <a:rPr lang="en-US" sz="2400" dirty="0"/>
              <a:t>., 1986, 22, pp.159-160 </a:t>
            </a:r>
            <a:endParaRPr lang="en-US" sz="24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400" dirty="0" smtClean="0"/>
              <a:t>R.J</a:t>
            </a:r>
            <a:r>
              <a:rPr lang="en-US" sz="2400" dirty="0"/>
              <a:t>. Mears, L. </a:t>
            </a:r>
            <a:r>
              <a:rPr lang="en-US" sz="2400" dirty="0" err="1"/>
              <a:t>Reekie</a:t>
            </a:r>
            <a:r>
              <a:rPr lang="en-US" sz="2400" dirty="0"/>
              <a:t>, I.M. </a:t>
            </a:r>
            <a:r>
              <a:rPr lang="en-US" sz="2400" dirty="0" err="1"/>
              <a:t>Jauncey</a:t>
            </a:r>
            <a:r>
              <a:rPr lang="en-US" sz="2400" dirty="0"/>
              <a:t> and D. N. Payne: “Low-noise Erbium-doped </a:t>
            </a:r>
            <a:r>
              <a:rPr lang="en-US" sz="2400" dirty="0" err="1"/>
              <a:t>fibre</a:t>
            </a:r>
            <a:r>
              <a:rPr lang="en-US" sz="2400" dirty="0"/>
              <a:t> amplifier at 1.54</a:t>
            </a:r>
            <a:r>
              <a:rPr lang="el-GR" sz="2400" dirty="0"/>
              <a:t>μ</a:t>
            </a:r>
            <a:r>
              <a:rPr lang="en-US" sz="2400" dirty="0"/>
              <a:t>m”, Electron. </a:t>
            </a:r>
            <a:r>
              <a:rPr lang="en-US" sz="2400" dirty="0" err="1"/>
              <a:t>Lett</a:t>
            </a:r>
            <a:r>
              <a:rPr lang="en-US" sz="2400" dirty="0"/>
              <a:t>., 1987, 23, pp.1026–1028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2849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/>
            </a:pPr>
            <a:endParaRPr lang="fa-IR" sz="2400" dirty="0"/>
          </a:p>
        </p:txBody>
      </p:sp>
      <p:pic>
        <p:nvPicPr>
          <p:cNvPr id="4098" name="Picture 2" descr="C:\Users\Feredy-PC\Desktop\CourseProject\Optical amplifier\OpticalAmplifier\all_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2300" y="6096000"/>
            <a:ext cx="2819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 smtClean="0">
                <a:cs typeface="B Nazanin" pitchFamily="2" charset="-78"/>
              </a:rPr>
              <a:t>با تشکر از توجه شما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2" y="671473"/>
            <a:ext cx="6325449" cy="532548"/>
          </a:xfrm>
        </p:spPr>
        <p:txBody>
          <a:bodyPr/>
          <a:lstStyle/>
          <a:p>
            <a:r>
              <a:rPr lang="fa-IR" dirty="0" smtClean="0"/>
              <a:t>سیستم ها مخابرات نوری قدیمی</a:t>
            </a:r>
            <a:endParaRPr lang="en-GB" dirty="0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653669" y="1752600"/>
            <a:ext cx="8230278" cy="267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2" tIns="46796" rIns="89992" bIns="46796">
            <a:spAutoFit/>
          </a:bodyPr>
          <a:lstStyle>
            <a:lvl1pPr defTabSz="1041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defTabSz="1041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41400" defTabSz="1041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0513" defTabSz="1041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defTabSz="10414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r" rtl="1">
              <a:spcBef>
                <a:spcPct val="50000"/>
              </a:spcBef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محدود شدن سرعت بوسیله قطعات الکترونیکی</a:t>
            </a:r>
          </a:p>
          <a:p>
            <a:pPr marL="863600" lvl="1" indent="-342900" algn="r" rtl="1" eaLnBrk="1" hangingPunct="1">
              <a:buFont typeface="Arial" pitchFamily="34" charset="0"/>
              <a:buChar char="•"/>
            </a:pPr>
            <a:r>
              <a:rPr lang="fa-IR" dirty="0">
                <a:ea typeface="Majalla UI"/>
                <a:cs typeface="B Nazanin" pitchFamily="2" charset="-78"/>
              </a:rPr>
              <a:t>مدارات الکترونیکی برای </a:t>
            </a:r>
            <a:r>
              <a:rPr lang="fa-IR" dirty="0" smtClean="0">
                <a:ea typeface="Majalla UI"/>
                <a:cs typeface="B Nazanin" pitchFamily="2" charset="-78"/>
              </a:rPr>
              <a:t>مدولاسیون</a:t>
            </a:r>
            <a:endParaRPr lang="fa-IR" dirty="0">
              <a:ea typeface="Majalla UI"/>
              <a:cs typeface="B Nazanin" pitchFamily="2" charset="-78"/>
            </a:endParaRPr>
          </a:p>
          <a:p>
            <a:pPr marL="863600" lvl="1" indent="-342900" algn="r" rtl="1" eaLnBrk="1" hangingPunct="1">
              <a:buFont typeface="Arial" pitchFamily="34" charset="0"/>
              <a:buChar char="•"/>
            </a:pPr>
            <a:r>
              <a:rPr lang="fa-IR" dirty="0">
                <a:ea typeface="Majalla UI"/>
                <a:cs typeface="B Nazanin" pitchFamily="2" charset="-78"/>
              </a:rPr>
              <a:t>مدارات تقویت کننده برای جبران </a:t>
            </a:r>
            <a:r>
              <a:rPr lang="fa-IR" dirty="0" smtClean="0">
                <a:ea typeface="Majalla UI"/>
                <a:cs typeface="B Nazanin" pitchFamily="2" charset="-78"/>
              </a:rPr>
              <a:t>تلفات </a:t>
            </a:r>
            <a:endParaRPr lang="fa-IR" dirty="0">
              <a:ea typeface="Majalla UI"/>
              <a:cs typeface="B Nazanin" pitchFamily="2" charset="-78"/>
            </a:endParaRPr>
          </a:p>
          <a:p>
            <a:pPr marL="863600" lvl="1" indent="-342900" algn="r" rtl="1" eaLnBrk="1" hangingPunct="1">
              <a:buFont typeface="Arial" pitchFamily="34" charset="0"/>
              <a:buChar char="•"/>
            </a:pPr>
            <a:r>
              <a:rPr lang="fa-IR" dirty="0" smtClean="0">
                <a:ea typeface="Majalla UI"/>
                <a:cs typeface="B Nazanin" pitchFamily="2" charset="-78"/>
              </a:rPr>
              <a:t>مدارات </a:t>
            </a:r>
            <a:r>
              <a:rPr lang="fa-IR" dirty="0">
                <a:ea typeface="Majalla UI"/>
                <a:cs typeface="B Nazanin" pitchFamily="2" charset="-78"/>
              </a:rPr>
              <a:t>تحریک کننده ی دیود لیزری</a:t>
            </a:r>
            <a:endParaRPr lang="en-US" dirty="0">
              <a:cs typeface="B Nazanin" pitchFamily="2" charset="-78"/>
            </a:endParaRPr>
          </a:p>
          <a:p>
            <a:pPr marL="342900" indent="-342900" algn="r" rtl="1">
              <a:spcBef>
                <a:spcPct val="50000"/>
              </a:spcBef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spcBef>
                <a:spcPct val="50000"/>
              </a:spcBef>
            </a:pPr>
            <a:endParaRPr lang="en-GB" dirty="0">
              <a:cs typeface="B Nazanin" pitchFamily="2" charset="-78"/>
            </a:endParaRP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4191000" cy="265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6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چرا تقویت کننده‌های نوری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افزایش مسافت انتقال</a:t>
            </a:r>
          </a:p>
          <a:p>
            <a:r>
              <a:rPr lang="fa-IR" sz="2800" dirty="0" smtClean="0">
                <a:ea typeface="Majalla UI"/>
              </a:rPr>
              <a:t>یافتن </a:t>
            </a:r>
            <a:r>
              <a:rPr lang="fa-IR" sz="2800" dirty="0">
                <a:ea typeface="Majalla UI"/>
              </a:rPr>
              <a:t>راه های جدید برای افزایش سرعت و ظرفیت سیستم های مخابراتی</a:t>
            </a:r>
          </a:p>
          <a:p>
            <a:r>
              <a:rPr lang="fa-IR" sz="2800" dirty="0" smtClean="0">
                <a:ea typeface="Majalla UI"/>
              </a:rPr>
              <a:t>تلاش </a:t>
            </a:r>
            <a:r>
              <a:rPr lang="fa-IR" sz="2800" dirty="0">
                <a:ea typeface="Majalla UI"/>
              </a:rPr>
              <a:t>در جهت افزایش گستره ی شبکه ی ارتباط </a:t>
            </a:r>
            <a:r>
              <a:rPr lang="fa-IR" sz="2800" dirty="0" smtClean="0">
                <a:ea typeface="Majalla UI"/>
              </a:rPr>
              <a:t>جهانی</a:t>
            </a:r>
          </a:p>
          <a:p>
            <a:r>
              <a:rPr lang="fa-IR" sz="2800" dirty="0">
                <a:ea typeface="Majalla UI"/>
              </a:rPr>
              <a:t>افزایش فرکانس حامل ها در یک سیستم ارتباطی باعث بهبود ظرفیت و سرعت در آن سیستم خواهد شد .</a:t>
            </a:r>
          </a:p>
          <a:p>
            <a:r>
              <a:rPr lang="fa-IR" sz="2800" dirty="0" smtClean="0"/>
              <a:t>رفع مشکل تلفات در فیبر نوری در مسیر انتقال </a:t>
            </a:r>
          </a:p>
          <a:p>
            <a:pPr lvl="1"/>
            <a:r>
              <a:rPr lang="en-US" dirty="0"/>
              <a:t>&lt; 0.25 dB/km loss @ ~1.5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 smtClean="0"/>
              <a:t>m</a:t>
            </a:r>
            <a:endParaRPr lang="fa-IR" dirty="0" smtClean="0"/>
          </a:p>
          <a:p>
            <a:pPr lvl="1"/>
            <a:r>
              <a:rPr lang="en-US" dirty="0"/>
              <a:t>&lt; 0.5 dB/km loss @ 1.2 - 1.6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dirty="0" smtClean="0"/>
              <a:t>m</a:t>
            </a:r>
            <a:endParaRPr lang="en-US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fa-IR" dirty="0" smtClean="0"/>
          </a:p>
          <a:p>
            <a:endParaRPr lang="en-US" dirty="0"/>
          </a:p>
        </p:txBody>
      </p:sp>
      <p:pic>
        <p:nvPicPr>
          <p:cNvPr id="4" name="Picture 9" descr="C:\magnus\fibre_propertie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581400" cy="20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:\slides\loss_profil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8" y="3823805"/>
            <a:ext cx="36752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ea typeface="Majalla UI"/>
              </a:rPr>
              <a:t>در </a:t>
            </a:r>
            <a:r>
              <a:rPr lang="fa-IR" dirty="0">
                <a:ea typeface="Majalla UI"/>
              </a:rPr>
              <a:t>اوایل سال 1980 ، بیشتر به تقویت کننده های فیبری </a:t>
            </a:r>
            <a:r>
              <a:rPr lang="en-US" dirty="0"/>
              <a:t>Raman (RFA Raman fiber amplifier) </a:t>
            </a:r>
            <a:r>
              <a:rPr lang="fa-IR" dirty="0">
                <a:ea typeface="Majalla UI"/>
              </a:rPr>
              <a:t>و تقویت کننده های لیزری نیمه هادی </a:t>
            </a:r>
            <a:r>
              <a:rPr lang="en-US" dirty="0"/>
              <a:t>SLA (Semiconductor Laser Amplifier) </a:t>
            </a:r>
            <a:r>
              <a:rPr lang="fa-IR" dirty="0">
                <a:ea typeface="Majalla UI"/>
              </a:rPr>
              <a:t>توجه می شد .  </a:t>
            </a:r>
          </a:p>
          <a:p>
            <a:r>
              <a:rPr lang="fa-IR" dirty="0">
                <a:ea typeface="Majalla UI"/>
              </a:rPr>
              <a:t>در سال 1986 آزمایشگاه </a:t>
            </a:r>
            <a:r>
              <a:rPr lang="en-US" dirty="0"/>
              <a:t>AT &amp; T Bell</a:t>
            </a:r>
            <a:r>
              <a:rPr lang="fa-IR" dirty="0">
                <a:ea typeface="Majalla UI"/>
              </a:rPr>
              <a:t> و گروه های تحقیقاتی زیادی روی </a:t>
            </a:r>
            <a:r>
              <a:rPr lang="en-US" dirty="0"/>
              <a:t>EDFA (Erbium doped fiber amplifier)</a:t>
            </a:r>
            <a:r>
              <a:rPr lang="fa-IR" dirty="0">
                <a:ea typeface="Majalla UI"/>
              </a:rPr>
              <a:t> کار می کردند .</a:t>
            </a:r>
          </a:p>
          <a:p>
            <a:r>
              <a:rPr lang="fa-IR" dirty="0">
                <a:ea typeface="Majalla UI"/>
              </a:rPr>
              <a:t>در سال 1989 برای اولین بار </a:t>
            </a:r>
            <a:r>
              <a:rPr lang="en-US" dirty="0"/>
              <a:t>NTT</a:t>
            </a:r>
            <a:r>
              <a:rPr lang="fa-IR" dirty="0">
                <a:ea typeface="Majalla UI"/>
              </a:rPr>
              <a:t> دیود های لیزری </a:t>
            </a:r>
            <a:r>
              <a:rPr lang="en-US" dirty="0" err="1"/>
              <a:t>InGaAsP</a:t>
            </a:r>
            <a:r>
              <a:rPr lang="fa-IR" dirty="0">
                <a:ea typeface="Majalla UI"/>
              </a:rPr>
              <a:t> تازه ساخته شده را برای پمپ </a:t>
            </a:r>
            <a:r>
              <a:rPr lang="en-US" dirty="0"/>
              <a:t>EDFA</a:t>
            </a:r>
            <a:r>
              <a:rPr lang="fa-IR" dirty="0">
                <a:ea typeface="Majalla UI"/>
              </a:rPr>
              <a:t> در یک سیستم عملی به کار گرفته شد .</a:t>
            </a:r>
            <a:endParaRPr lang="en-US" dirty="0"/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4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طبقه بندی تقویت کننده‌های نوری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7213"/>
            <a:ext cx="7772399" cy="41148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ja-JP" sz="2000" b="1" dirty="0" smtClean="0"/>
              <a:t>Rare </a:t>
            </a:r>
            <a:r>
              <a:rPr lang="en-US" altLang="ja-JP" sz="2000" b="1" dirty="0"/>
              <a:t>earth-Doped Fiber Amplifiers</a:t>
            </a:r>
            <a:endParaRPr lang="en-US" altLang="ja-JP" sz="2000" dirty="0"/>
          </a:p>
          <a:p>
            <a:pPr algn="l" rtl="0">
              <a:lnSpc>
                <a:spcPct val="90000"/>
              </a:lnSpc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Erbium-Doped </a:t>
            </a:r>
            <a:r>
              <a:rPr lang="en-US" altLang="ja-JP" sz="2000" dirty="0"/>
              <a:t>Fiber Amplifiers (EDFA</a:t>
            </a:r>
            <a:r>
              <a:rPr lang="en-US" altLang="ja-JP" sz="2000" dirty="0" smtClean="0"/>
              <a:t>):C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L-Band(</a:t>
            </a:r>
            <a:r>
              <a:rPr lang="en-US" sz="2000" dirty="0" smtClean="0"/>
              <a:t>1530-1565nm), </a:t>
            </a:r>
            <a:r>
              <a:rPr lang="en-US" altLang="ja-JP" sz="2000" dirty="0" smtClean="0"/>
              <a:t>(</a:t>
            </a:r>
            <a:r>
              <a:rPr lang="en-US" sz="2000" dirty="0"/>
              <a:t>1565 </a:t>
            </a:r>
            <a:r>
              <a:rPr lang="en-US" sz="2000" dirty="0"/>
              <a:t>- </a:t>
            </a:r>
            <a:r>
              <a:rPr lang="en-US" sz="2000" dirty="0"/>
              <a:t>1625nm)</a:t>
            </a:r>
            <a:endParaRPr lang="en-US" altLang="ja-JP" sz="2000" dirty="0"/>
          </a:p>
          <a:p>
            <a:pPr algn="l" rtl="0">
              <a:lnSpc>
                <a:spcPct val="90000"/>
              </a:lnSpc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Thulium-Doped </a:t>
            </a:r>
            <a:r>
              <a:rPr lang="en-US" altLang="ja-JP" sz="2000" dirty="0"/>
              <a:t>Fiber Amplifiers (TDFA</a:t>
            </a:r>
            <a:r>
              <a:rPr lang="en-US" altLang="ja-JP" sz="2000" dirty="0" smtClean="0"/>
              <a:t>): S-Band </a:t>
            </a:r>
            <a:r>
              <a:rPr lang="en-US" altLang="ja-JP" sz="2000" dirty="0"/>
              <a:t>(</a:t>
            </a:r>
            <a:r>
              <a:rPr lang="en-US" sz="2000" dirty="0" smtClean="0"/>
              <a:t>1440-1530nm</a:t>
            </a:r>
            <a:r>
              <a:rPr lang="en-US" sz="2000" dirty="0"/>
              <a:t>)</a:t>
            </a:r>
            <a:endParaRPr lang="en-US" altLang="ja-JP" sz="2000" dirty="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Praseodymium-Doped </a:t>
            </a:r>
            <a:r>
              <a:rPr lang="en-US" altLang="ja-JP" sz="2000" dirty="0"/>
              <a:t>Fiber Amplifiers (PDFA</a:t>
            </a:r>
            <a:r>
              <a:rPr lang="en-US" altLang="ja-JP" sz="2000" dirty="0" smtClean="0"/>
              <a:t>): </a:t>
            </a:r>
            <a:r>
              <a:rPr lang="en-US" altLang="ja-JP" sz="2000" dirty="0"/>
              <a:t>O-Band</a:t>
            </a:r>
          </a:p>
          <a:p>
            <a:pPr algn="l" rtl="0">
              <a:lnSpc>
                <a:spcPct val="90000"/>
              </a:lnSpc>
            </a:pPr>
            <a:r>
              <a:rPr lang="en-US" altLang="ja-JP" sz="2000" b="1" dirty="0"/>
              <a:t>Fiber Raman Amplifiers</a:t>
            </a:r>
            <a:endParaRPr lang="en-US" altLang="ja-JP" sz="2000" dirty="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Discrete </a:t>
            </a:r>
            <a:r>
              <a:rPr lang="en-US" altLang="ja-JP" sz="2000" dirty="0"/>
              <a:t>Raman Amplifiers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Distributed </a:t>
            </a:r>
            <a:r>
              <a:rPr lang="en-US" altLang="ja-JP" sz="2000" dirty="0"/>
              <a:t>Raman Amplifiers (DRA)</a:t>
            </a:r>
          </a:p>
          <a:p>
            <a:pPr algn="l" rtl="0">
              <a:lnSpc>
                <a:spcPct val="90000"/>
              </a:lnSpc>
            </a:pPr>
            <a:r>
              <a:rPr lang="en-US" altLang="ja-JP" sz="2000" b="1" dirty="0"/>
              <a:t>Semiconductor Optical Amplifiers</a:t>
            </a:r>
            <a:r>
              <a:rPr lang="en-US" altLang="ja-JP" sz="2000" dirty="0"/>
              <a:t> (SOA)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conventional </a:t>
            </a:r>
            <a:r>
              <a:rPr lang="en-US" altLang="ja-JP" sz="2000" dirty="0"/>
              <a:t>SOA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GC-SOA </a:t>
            </a:r>
            <a:r>
              <a:rPr lang="en-US" altLang="ja-JP" sz="2000" dirty="0"/>
              <a:t>(Gain-Clamped SOA)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   LOA </a:t>
            </a:r>
            <a:r>
              <a:rPr lang="en-US" altLang="ja-JP" sz="2000" dirty="0"/>
              <a:t>(Linear Optical Amplifier)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27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کاربردهای  تقویت کننده‌های نوری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7213"/>
            <a:ext cx="7772399" cy="4114800"/>
          </a:xfrm>
        </p:spPr>
        <p:txBody>
          <a:bodyPr/>
          <a:lstStyle/>
          <a:p>
            <a:pPr algn="l" rtl="0"/>
            <a:endParaRPr lang="en-US" sz="2000" dirty="0"/>
          </a:p>
        </p:txBody>
      </p:sp>
      <p:pic>
        <p:nvPicPr>
          <p:cNvPr id="4" name="Picture 5" descr="C:\magnus\amplifier_type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6512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114800" y="1752600"/>
            <a:ext cx="4876800" cy="3886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9pPr>
          </a:lstStyle>
          <a:p>
            <a:pPr marL="0" indent="0" algn="r" rtl="1">
              <a:buFontTx/>
              <a:buChar char="•"/>
            </a:pPr>
            <a:r>
              <a:rPr lang="sv-SE" sz="2000" dirty="0" smtClean="0"/>
              <a:t> </a:t>
            </a:r>
            <a:r>
              <a:rPr lang="fa-IR" sz="1800" b="1" dirty="0" smtClean="0">
                <a:cs typeface="B Nazanin" pitchFamily="2" charset="-78"/>
              </a:rPr>
              <a:t>تقویت کننده در مسیر </a:t>
            </a:r>
          </a:p>
          <a:p>
            <a:pPr marL="400050" lvl="1" indent="0" algn="r" rtl="1">
              <a:buFontTx/>
              <a:buChar char="•"/>
            </a:pPr>
            <a:r>
              <a:rPr lang="fa-IR" sz="1400" b="1" dirty="0" smtClean="0">
                <a:cs typeface="B Nazanin" pitchFamily="2" charset="-78"/>
              </a:rPr>
              <a:t>جایگزین مولدها هستند و یک سیگنال ضعیف شده را تقویت می‌کنند تا بتواند مسافت بیشتری را طی کند. </a:t>
            </a:r>
          </a:p>
          <a:p>
            <a:pPr marL="0" indent="0" algn="r" rtl="1">
              <a:buFontTx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FontTx/>
              <a:buChar char="•"/>
            </a:pPr>
            <a:r>
              <a:rPr lang="fa-IR" sz="1800" b="1" dirty="0" smtClean="0">
                <a:cs typeface="B Nazanin" pitchFamily="2" charset="-78"/>
              </a:rPr>
              <a:t>تقویت کننده توان</a:t>
            </a:r>
          </a:p>
          <a:p>
            <a:pPr marL="400050" lvl="1" indent="0" algn="r" rtl="1">
              <a:buFontTx/>
              <a:buChar char="•"/>
            </a:pPr>
            <a:r>
              <a:rPr lang="fa-IR" sz="1400" b="1" dirty="0" smtClean="0">
                <a:cs typeface="B Nazanin" pitchFamily="2" charset="-78"/>
              </a:rPr>
              <a:t>تقویت سیگنال برای جبران تلفات ناشی از فیبر.</a:t>
            </a:r>
          </a:p>
          <a:p>
            <a:pPr marL="400050" lvl="1" indent="0" algn="r" rtl="1">
              <a:buFontTx/>
              <a:buChar char="•"/>
            </a:pPr>
            <a:r>
              <a:rPr lang="fa-IR" sz="1400" b="1" dirty="0" smtClean="0">
                <a:cs typeface="B Nazanin" pitchFamily="2" charset="-78"/>
              </a:rPr>
              <a:t>معمولا بلافاصله بعد از منبع قرار می‌گیرد و یا با آن مجتمع می شود.</a:t>
            </a:r>
          </a:p>
          <a:p>
            <a:pPr marL="0" indent="0" algn="r" rtl="1">
              <a:buFontTx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FontTx/>
              <a:buChar char="•"/>
            </a:pPr>
            <a:r>
              <a:rPr lang="fa-IR" sz="1800" b="1" dirty="0" smtClean="0">
                <a:cs typeface="B Nazanin" pitchFamily="2" charset="-78"/>
              </a:rPr>
              <a:t>پیش تقویت کننده</a:t>
            </a:r>
          </a:p>
          <a:p>
            <a:pPr marL="400050" lvl="1" indent="0" algn="r" rtl="1">
              <a:buFontTx/>
              <a:buChar char="•"/>
            </a:pPr>
            <a:r>
              <a:rPr lang="fa-IR" sz="1400" b="1" dirty="0" smtClean="0">
                <a:cs typeface="B Nazanin" pitchFamily="2" charset="-78"/>
              </a:rPr>
              <a:t>سیگنال دریافتی را تقویت می‌کند.</a:t>
            </a:r>
          </a:p>
          <a:p>
            <a:pPr marL="0" indent="0" algn="r" rtl="1">
              <a:buFontTx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marL="0" indent="0" algn="r" rtl="1">
              <a:buFontTx/>
              <a:buChar char="•"/>
            </a:pPr>
            <a:r>
              <a:rPr lang="fa-IR" sz="1800" b="1" dirty="0" smtClean="0">
                <a:cs typeface="B Nazanin" pitchFamily="2" charset="-78"/>
              </a:rPr>
              <a:t>تقویت کننده‌های </a:t>
            </a:r>
            <a:r>
              <a:rPr lang="en-US" sz="1800" b="1" dirty="0" smtClean="0">
                <a:cs typeface="B Nazanin" pitchFamily="2" charset="-78"/>
              </a:rPr>
              <a:t>LAN</a:t>
            </a:r>
            <a:endParaRPr lang="fa-IR" sz="1800" b="1" dirty="0" smtClean="0">
              <a:cs typeface="B Nazanin" pitchFamily="2" charset="-78"/>
            </a:endParaRPr>
          </a:p>
          <a:p>
            <a:pPr marL="400050" lvl="1" indent="0" algn="r" rtl="1">
              <a:buFontTx/>
              <a:buChar char="•"/>
            </a:pPr>
            <a:r>
              <a:rPr lang="fa-IR" sz="1400" b="1" dirty="0" smtClean="0">
                <a:cs typeface="B Nazanin" pitchFamily="2" charset="-78"/>
              </a:rPr>
              <a:t>جبران تلفات توزیع در شبکه‌های محلی</a:t>
            </a:r>
          </a:p>
          <a:p>
            <a:pPr marL="457200" lvl="1" indent="0" algn="r" rtl="1">
              <a:buNone/>
            </a:pPr>
            <a:endParaRPr lang="sv-SE" sz="1400" b="1" dirty="0" smtClean="0">
              <a:cs typeface="B Nazanin" pitchFamily="2" charset="-78"/>
            </a:endParaRPr>
          </a:p>
          <a:p>
            <a:pPr marL="457200" lvl="1" indent="0">
              <a:buNone/>
            </a:pP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3286092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کاربردهای  تقویت کننده‌های نوری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7213"/>
            <a:ext cx="7772399" cy="4114800"/>
          </a:xfrm>
        </p:spPr>
        <p:txBody>
          <a:bodyPr/>
          <a:lstStyle/>
          <a:p>
            <a:pPr algn="l" rtl="0"/>
            <a:endParaRPr lang="en-US" sz="2000" dirty="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099469" y="2005013"/>
            <a:ext cx="5103813" cy="3095625"/>
          </a:xfrm>
          <a:custGeom>
            <a:avLst/>
            <a:gdLst>
              <a:gd name="T0" fmla="*/ 0 w 3215"/>
              <a:gd name="T1" fmla="*/ 0 h 1950"/>
              <a:gd name="T2" fmla="*/ 3214 w 3215"/>
              <a:gd name="T3" fmla="*/ 0 h 1950"/>
              <a:gd name="T4" fmla="*/ 3214 w 3215"/>
              <a:gd name="T5" fmla="*/ 1949 h 1950"/>
              <a:gd name="T6" fmla="*/ 0 w 3215"/>
              <a:gd name="T7" fmla="*/ 1949 h 1950"/>
              <a:gd name="T8" fmla="*/ 0 w 3215"/>
              <a:gd name="T9" fmla="*/ 0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5" h="1950">
                <a:moveTo>
                  <a:pt x="0" y="0"/>
                </a:moveTo>
                <a:lnTo>
                  <a:pt x="3214" y="0"/>
                </a:lnTo>
                <a:lnTo>
                  <a:pt x="3214" y="1949"/>
                </a:lnTo>
                <a:lnTo>
                  <a:pt x="0" y="1949"/>
                </a:lnTo>
                <a:lnTo>
                  <a:pt x="0" y="0"/>
                </a:lnTo>
              </a:path>
            </a:pathLst>
          </a:custGeom>
          <a:solidFill>
            <a:srgbClr val="E3E3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12169" y="2017713"/>
            <a:ext cx="3797300" cy="309245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65119" y="2017713"/>
            <a:ext cx="615950" cy="3092450"/>
          </a:xfrm>
          <a:prstGeom prst="rect">
            <a:avLst/>
          </a:prstGeom>
          <a:solidFill>
            <a:srgbClr val="F95A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099469" y="2005013"/>
            <a:ext cx="5121275" cy="3116263"/>
          </a:xfrm>
          <a:custGeom>
            <a:avLst/>
            <a:gdLst>
              <a:gd name="T0" fmla="*/ 0 w 3226"/>
              <a:gd name="T1" fmla="*/ 0 h 1963"/>
              <a:gd name="T2" fmla="*/ 3225 w 3226"/>
              <a:gd name="T3" fmla="*/ 0 h 1963"/>
              <a:gd name="T4" fmla="*/ 3225 w 3226"/>
              <a:gd name="T5" fmla="*/ 1962 h 1963"/>
              <a:gd name="T6" fmla="*/ 0 w 3226"/>
              <a:gd name="T7" fmla="*/ 1962 h 1963"/>
              <a:gd name="T8" fmla="*/ 0 w 3226"/>
              <a:gd name="T9" fmla="*/ 0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6" h="1963">
                <a:moveTo>
                  <a:pt x="0" y="0"/>
                </a:moveTo>
                <a:lnTo>
                  <a:pt x="3225" y="0"/>
                </a:lnTo>
                <a:lnTo>
                  <a:pt x="3225" y="1962"/>
                </a:lnTo>
                <a:lnTo>
                  <a:pt x="0" y="196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22169" y="2017713"/>
            <a:ext cx="730250" cy="3092450"/>
          </a:xfrm>
          <a:prstGeom prst="rect">
            <a:avLst/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46169" y="3103563"/>
            <a:ext cx="1417638" cy="11445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600157" y="3265488"/>
            <a:ext cx="109537" cy="92075"/>
          </a:xfrm>
          <a:custGeom>
            <a:avLst/>
            <a:gdLst>
              <a:gd name="T0" fmla="*/ 31 w 63"/>
              <a:gd name="T1" fmla="*/ 0 h 58"/>
              <a:gd name="T2" fmla="*/ 62 w 63"/>
              <a:gd name="T3" fmla="*/ 29 h 58"/>
              <a:gd name="T4" fmla="*/ 31 w 63"/>
              <a:gd name="T5" fmla="*/ 57 h 58"/>
              <a:gd name="T6" fmla="*/ 0 w 63"/>
              <a:gd name="T7" fmla="*/ 29 h 58"/>
              <a:gd name="T8" fmla="*/ 31 w 63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8">
                <a:moveTo>
                  <a:pt x="31" y="0"/>
                </a:moveTo>
                <a:lnTo>
                  <a:pt x="62" y="29"/>
                </a:lnTo>
                <a:lnTo>
                  <a:pt x="31" y="57"/>
                </a:lnTo>
                <a:lnTo>
                  <a:pt x="0" y="29"/>
                </a:lnTo>
                <a:lnTo>
                  <a:pt x="31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750969" y="3138488"/>
            <a:ext cx="10223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ko-KR" altLang="en-US" sz="2300">
                <a:solidFill>
                  <a:srgbClr val="000000"/>
                </a:solidFill>
                <a:latin typeface="Arial" pitchFamily="34" charset="0"/>
                <a:ea typeface="BatangChe" pitchFamily="49" charset="-127"/>
              </a:rPr>
              <a:t>60 </a:t>
            </a:r>
            <a:r>
              <a:rPr lang="en-US" altLang="ko-KR" sz="2300">
                <a:solidFill>
                  <a:srgbClr val="000000"/>
                </a:solidFill>
                <a:latin typeface="Arial" pitchFamily="34" charset="0"/>
                <a:ea typeface="BatangChe" pitchFamily="49" charset="-127"/>
              </a:rPr>
              <a:t>mW</a:t>
            </a: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600157" y="3614738"/>
            <a:ext cx="109537" cy="92075"/>
          </a:xfrm>
          <a:custGeom>
            <a:avLst/>
            <a:gdLst>
              <a:gd name="T0" fmla="*/ 31 w 63"/>
              <a:gd name="T1" fmla="*/ 0 h 58"/>
              <a:gd name="T2" fmla="*/ 62 w 63"/>
              <a:gd name="T3" fmla="*/ 57 h 58"/>
              <a:gd name="T4" fmla="*/ 0 w 63"/>
              <a:gd name="T5" fmla="*/ 57 h 58"/>
              <a:gd name="T6" fmla="*/ 31 w 63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58">
                <a:moveTo>
                  <a:pt x="31" y="0"/>
                </a:moveTo>
                <a:lnTo>
                  <a:pt x="62" y="57"/>
                </a:lnTo>
                <a:lnTo>
                  <a:pt x="0" y="57"/>
                </a:lnTo>
                <a:lnTo>
                  <a:pt x="31" y="0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750969" y="3487738"/>
            <a:ext cx="10223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ko-KR" altLang="en-US" sz="2300">
                <a:solidFill>
                  <a:srgbClr val="000000"/>
                </a:solidFill>
                <a:latin typeface="Arial" pitchFamily="34" charset="0"/>
                <a:ea typeface="BatangChe" pitchFamily="49" charset="-127"/>
              </a:rPr>
              <a:t>45 </a:t>
            </a:r>
            <a:r>
              <a:rPr lang="en-US" altLang="ko-KR" sz="2300">
                <a:solidFill>
                  <a:srgbClr val="000000"/>
                </a:solidFill>
                <a:latin typeface="Arial" pitchFamily="34" charset="0"/>
                <a:ea typeface="BatangChe" pitchFamily="49" charset="-127"/>
              </a:rPr>
              <a:t>mW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604919" y="3967163"/>
            <a:ext cx="88900" cy="730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750969" y="3836988"/>
            <a:ext cx="10223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ko-KR" altLang="en-US" sz="2300">
                <a:solidFill>
                  <a:srgbClr val="000000"/>
                </a:solidFill>
                <a:latin typeface="Arial" pitchFamily="34" charset="0"/>
                <a:ea typeface="BatangChe" pitchFamily="49" charset="-127"/>
              </a:rPr>
              <a:t>30 </a:t>
            </a:r>
            <a:r>
              <a:rPr lang="en-US" altLang="ko-KR" sz="2300">
                <a:solidFill>
                  <a:srgbClr val="000000"/>
                </a:solidFill>
                <a:latin typeface="Arial" pitchFamily="34" charset="0"/>
                <a:ea typeface="BatangChe" pitchFamily="49" charset="-127"/>
              </a:rPr>
              <a:t>mW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099469" y="4600576"/>
            <a:ext cx="5119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099469" y="4078288"/>
            <a:ext cx="5119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099469" y="3565526"/>
            <a:ext cx="5119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099469" y="3044826"/>
            <a:ext cx="5119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099469" y="2525713"/>
            <a:ext cx="5119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099469" y="2005013"/>
            <a:ext cx="5119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124994" y="2005013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152107" y="2005013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168107" y="2005013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193632" y="2005013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7219157" y="2005013"/>
            <a:ext cx="0" cy="3114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2099469" y="2005013"/>
            <a:ext cx="0" cy="3114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002632" y="5119688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002632" y="4600576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002632" y="4078288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2002632" y="3565526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002632" y="3044826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002632" y="2525713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002632" y="2005013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2099469" y="5119688"/>
            <a:ext cx="51196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2099469" y="4999038"/>
            <a:ext cx="0" cy="236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3124994" y="4999038"/>
            <a:ext cx="0" cy="236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4152107" y="4999038"/>
            <a:ext cx="0" cy="236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5168107" y="4999038"/>
            <a:ext cx="0" cy="236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6193632" y="4999038"/>
            <a:ext cx="0" cy="236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7219157" y="4999038"/>
            <a:ext cx="0" cy="2365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2656682" y="2501901"/>
            <a:ext cx="120650" cy="141287"/>
          </a:xfrm>
          <a:custGeom>
            <a:avLst/>
            <a:gdLst>
              <a:gd name="T0" fmla="*/ 38 w 76"/>
              <a:gd name="T1" fmla="*/ 0 h 89"/>
              <a:gd name="T2" fmla="*/ 75 w 76"/>
              <a:gd name="T3" fmla="*/ 44 h 89"/>
              <a:gd name="T4" fmla="*/ 38 w 76"/>
              <a:gd name="T5" fmla="*/ 88 h 89"/>
              <a:gd name="T6" fmla="*/ 0 w 76"/>
              <a:gd name="T7" fmla="*/ 44 h 89"/>
              <a:gd name="T8" fmla="*/ 38 w 76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9">
                <a:moveTo>
                  <a:pt x="38" y="0"/>
                </a:moveTo>
                <a:lnTo>
                  <a:pt x="75" y="44"/>
                </a:lnTo>
                <a:lnTo>
                  <a:pt x="38" y="88"/>
                </a:lnTo>
                <a:lnTo>
                  <a:pt x="0" y="44"/>
                </a:lnTo>
                <a:lnTo>
                  <a:pt x="38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3656807" y="2517776"/>
            <a:ext cx="123825" cy="138112"/>
          </a:xfrm>
          <a:custGeom>
            <a:avLst/>
            <a:gdLst>
              <a:gd name="T0" fmla="*/ 38 w 78"/>
              <a:gd name="T1" fmla="*/ 0 h 87"/>
              <a:gd name="T2" fmla="*/ 77 w 78"/>
              <a:gd name="T3" fmla="*/ 43 h 87"/>
              <a:gd name="T4" fmla="*/ 38 w 78"/>
              <a:gd name="T5" fmla="*/ 86 h 87"/>
              <a:gd name="T6" fmla="*/ 0 w 78"/>
              <a:gd name="T7" fmla="*/ 43 h 87"/>
              <a:gd name="T8" fmla="*/ 38 w 78"/>
              <a:gd name="T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87">
                <a:moveTo>
                  <a:pt x="38" y="0"/>
                </a:moveTo>
                <a:lnTo>
                  <a:pt x="77" y="43"/>
                </a:lnTo>
                <a:lnTo>
                  <a:pt x="38" y="86"/>
                </a:lnTo>
                <a:lnTo>
                  <a:pt x="0" y="43"/>
                </a:lnTo>
                <a:lnTo>
                  <a:pt x="38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4622007" y="2541588"/>
            <a:ext cx="123825" cy="142875"/>
          </a:xfrm>
          <a:custGeom>
            <a:avLst/>
            <a:gdLst>
              <a:gd name="T0" fmla="*/ 38 w 78"/>
              <a:gd name="T1" fmla="*/ 0 h 90"/>
              <a:gd name="T2" fmla="*/ 77 w 78"/>
              <a:gd name="T3" fmla="*/ 46 h 90"/>
              <a:gd name="T4" fmla="*/ 38 w 78"/>
              <a:gd name="T5" fmla="*/ 89 h 90"/>
              <a:gd name="T6" fmla="*/ 0 w 78"/>
              <a:gd name="T7" fmla="*/ 46 h 90"/>
              <a:gd name="T8" fmla="*/ 38 w 78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90">
                <a:moveTo>
                  <a:pt x="38" y="0"/>
                </a:moveTo>
                <a:lnTo>
                  <a:pt x="77" y="46"/>
                </a:lnTo>
                <a:lnTo>
                  <a:pt x="38" y="89"/>
                </a:lnTo>
                <a:lnTo>
                  <a:pt x="0" y="46"/>
                </a:lnTo>
                <a:lnTo>
                  <a:pt x="38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5544344" y="2601913"/>
            <a:ext cx="119063" cy="138113"/>
          </a:xfrm>
          <a:custGeom>
            <a:avLst/>
            <a:gdLst>
              <a:gd name="T0" fmla="*/ 37 w 75"/>
              <a:gd name="T1" fmla="*/ 0 h 87"/>
              <a:gd name="T2" fmla="*/ 74 w 75"/>
              <a:gd name="T3" fmla="*/ 43 h 87"/>
              <a:gd name="T4" fmla="*/ 37 w 75"/>
              <a:gd name="T5" fmla="*/ 86 h 87"/>
              <a:gd name="T6" fmla="*/ 0 w 75"/>
              <a:gd name="T7" fmla="*/ 43 h 87"/>
              <a:gd name="T8" fmla="*/ 37 w 75"/>
              <a:gd name="T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87">
                <a:moveTo>
                  <a:pt x="37" y="0"/>
                </a:moveTo>
                <a:lnTo>
                  <a:pt x="74" y="43"/>
                </a:lnTo>
                <a:lnTo>
                  <a:pt x="37" y="86"/>
                </a:lnTo>
                <a:lnTo>
                  <a:pt x="0" y="43"/>
                </a:lnTo>
                <a:lnTo>
                  <a:pt x="37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6271419" y="2744788"/>
            <a:ext cx="117475" cy="139700"/>
          </a:xfrm>
          <a:custGeom>
            <a:avLst/>
            <a:gdLst>
              <a:gd name="T0" fmla="*/ 37 w 74"/>
              <a:gd name="T1" fmla="*/ 0 h 88"/>
              <a:gd name="T2" fmla="*/ 73 w 74"/>
              <a:gd name="T3" fmla="*/ 44 h 88"/>
              <a:gd name="T4" fmla="*/ 37 w 74"/>
              <a:gd name="T5" fmla="*/ 87 h 88"/>
              <a:gd name="T6" fmla="*/ 0 w 74"/>
              <a:gd name="T7" fmla="*/ 44 h 88"/>
              <a:gd name="T8" fmla="*/ 37 w 74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88">
                <a:moveTo>
                  <a:pt x="37" y="0"/>
                </a:moveTo>
                <a:lnTo>
                  <a:pt x="73" y="44"/>
                </a:lnTo>
                <a:lnTo>
                  <a:pt x="37" y="87"/>
                </a:lnTo>
                <a:lnTo>
                  <a:pt x="0" y="44"/>
                </a:lnTo>
                <a:lnTo>
                  <a:pt x="37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6709569" y="3044826"/>
            <a:ext cx="122238" cy="139700"/>
          </a:xfrm>
          <a:custGeom>
            <a:avLst/>
            <a:gdLst>
              <a:gd name="T0" fmla="*/ 37 w 77"/>
              <a:gd name="T1" fmla="*/ 0 h 88"/>
              <a:gd name="T2" fmla="*/ 76 w 77"/>
              <a:gd name="T3" fmla="*/ 44 h 88"/>
              <a:gd name="T4" fmla="*/ 37 w 77"/>
              <a:gd name="T5" fmla="*/ 87 h 88"/>
              <a:gd name="T6" fmla="*/ 0 w 77"/>
              <a:gd name="T7" fmla="*/ 44 h 88"/>
              <a:gd name="T8" fmla="*/ 37 w 77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8">
                <a:moveTo>
                  <a:pt x="37" y="0"/>
                </a:moveTo>
                <a:lnTo>
                  <a:pt x="76" y="44"/>
                </a:lnTo>
                <a:lnTo>
                  <a:pt x="37" y="87"/>
                </a:lnTo>
                <a:lnTo>
                  <a:pt x="0" y="44"/>
                </a:lnTo>
                <a:lnTo>
                  <a:pt x="37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6952457" y="3438526"/>
            <a:ext cx="119062" cy="139700"/>
          </a:xfrm>
          <a:custGeom>
            <a:avLst/>
            <a:gdLst>
              <a:gd name="T0" fmla="*/ 37 w 75"/>
              <a:gd name="T1" fmla="*/ 0 h 88"/>
              <a:gd name="T2" fmla="*/ 74 w 75"/>
              <a:gd name="T3" fmla="*/ 44 h 88"/>
              <a:gd name="T4" fmla="*/ 37 w 75"/>
              <a:gd name="T5" fmla="*/ 87 h 88"/>
              <a:gd name="T6" fmla="*/ 0 w 75"/>
              <a:gd name="T7" fmla="*/ 44 h 88"/>
              <a:gd name="T8" fmla="*/ 37 w 7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88">
                <a:moveTo>
                  <a:pt x="37" y="0"/>
                </a:moveTo>
                <a:lnTo>
                  <a:pt x="74" y="44"/>
                </a:lnTo>
                <a:lnTo>
                  <a:pt x="37" y="87"/>
                </a:lnTo>
                <a:lnTo>
                  <a:pt x="0" y="44"/>
                </a:lnTo>
                <a:lnTo>
                  <a:pt x="37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7058819" y="3903663"/>
            <a:ext cx="120650" cy="139700"/>
          </a:xfrm>
          <a:custGeom>
            <a:avLst/>
            <a:gdLst>
              <a:gd name="T0" fmla="*/ 38 w 76"/>
              <a:gd name="T1" fmla="*/ 0 h 88"/>
              <a:gd name="T2" fmla="*/ 75 w 76"/>
              <a:gd name="T3" fmla="*/ 44 h 88"/>
              <a:gd name="T4" fmla="*/ 38 w 76"/>
              <a:gd name="T5" fmla="*/ 87 h 88"/>
              <a:gd name="T6" fmla="*/ 0 w 76"/>
              <a:gd name="T7" fmla="*/ 44 h 88"/>
              <a:gd name="T8" fmla="*/ 38 w 76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8">
                <a:moveTo>
                  <a:pt x="38" y="0"/>
                </a:moveTo>
                <a:lnTo>
                  <a:pt x="75" y="44"/>
                </a:lnTo>
                <a:lnTo>
                  <a:pt x="38" y="87"/>
                </a:lnTo>
                <a:lnTo>
                  <a:pt x="0" y="44"/>
                </a:lnTo>
                <a:lnTo>
                  <a:pt x="38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7141369" y="4381501"/>
            <a:ext cx="120650" cy="139700"/>
          </a:xfrm>
          <a:custGeom>
            <a:avLst/>
            <a:gdLst>
              <a:gd name="T0" fmla="*/ 37 w 76"/>
              <a:gd name="T1" fmla="*/ 0 h 88"/>
              <a:gd name="T2" fmla="*/ 75 w 76"/>
              <a:gd name="T3" fmla="*/ 44 h 88"/>
              <a:gd name="T4" fmla="*/ 37 w 76"/>
              <a:gd name="T5" fmla="*/ 87 h 88"/>
              <a:gd name="T6" fmla="*/ 0 w 76"/>
              <a:gd name="T7" fmla="*/ 44 h 88"/>
              <a:gd name="T8" fmla="*/ 37 w 76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8">
                <a:moveTo>
                  <a:pt x="37" y="0"/>
                </a:moveTo>
                <a:lnTo>
                  <a:pt x="75" y="44"/>
                </a:lnTo>
                <a:lnTo>
                  <a:pt x="37" y="87"/>
                </a:lnTo>
                <a:lnTo>
                  <a:pt x="0" y="44"/>
                </a:lnTo>
                <a:lnTo>
                  <a:pt x="37" y="0"/>
                </a:lnTo>
              </a:path>
            </a:pathLst>
          </a:custGeom>
          <a:solidFill>
            <a:srgbClr val="000080"/>
          </a:solidFill>
          <a:ln w="12700" cap="rnd" cmpd="sng">
            <a:solidFill>
              <a:srgbClr val="000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2656682" y="2601913"/>
            <a:ext cx="120650" cy="138113"/>
          </a:xfrm>
          <a:custGeom>
            <a:avLst/>
            <a:gdLst>
              <a:gd name="T0" fmla="*/ 38 w 76"/>
              <a:gd name="T1" fmla="*/ 0 h 87"/>
              <a:gd name="T2" fmla="*/ 75 w 76"/>
              <a:gd name="T3" fmla="*/ 86 h 87"/>
              <a:gd name="T4" fmla="*/ 0 w 76"/>
              <a:gd name="T5" fmla="*/ 86 h 87"/>
              <a:gd name="T6" fmla="*/ 38 w 76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87">
                <a:moveTo>
                  <a:pt x="38" y="0"/>
                </a:moveTo>
                <a:lnTo>
                  <a:pt x="75" y="86"/>
                </a:lnTo>
                <a:lnTo>
                  <a:pt x="0" y="86"/>
                </a:lnTo>
                <a:lnTo>
                  <a:pt x="38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3656807" y="2622551"/>
            <a:ext cx="123825" cy="138112"/>
          </a:xfrm>
          <a:custGeom>
            <a:avLst/>
            <a:gdLst>
              <a:gd name="T0" fmla="*/ 38 w 78"/>
              <a:gd name="T1" fmla="*/ 0 h 87"/>
              <a:gd name="T2" fmla="*/ 77 w 78"/>
              <a:gd name="T3" fmla="*/ 86 h 87"/>
              <a:gd name="T4" fmla="*/ 0 w 78"/>
              <a:gd name="T5" fmla="*/ 86 h 87"/>
              <a:gd name="T6" fmla="*/ 38 w 78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87">
                <a:moveTo>
                  <a:pt x="38" y="0"/>
                </a:moveTo>
                <a:lnTo>
                  <a:pt x="77" y="86"/>
                </a:lnTo>
                <a:lnTo>
                  <a:pt x="0" y="86"/>
                </a:lnTo>
                <a:lnTo>
                  <a:pt x="38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4622007" y="2647951"/>
            <a:ext cx="123825" cy="142875"/>
          </a:xfrm>
          <a:custGeom>
            <a:avLst/>
            <a:gdLst>
              <a:gd name="T0" fmla="*/ 38 w 78"/>
              <a:gd name="T1" fmla="*/ 0 h 90"/>
              <a:gd name="T2" fmla="*/ 77 w 78"/>
              <a:gd name="T3" fmla="*/ 89 h 90"/>
              <a:gd name="T4" fmla="*/ 0 w 78"/>
              <a:gd name="T5" fmla="*/ 89 h 90"/>
              <a:gd name="T6" fmla="*/ 38 w 78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90">
                <a:moveTo>
                  <a:pt x="38" y="0"/>
                </a:moveTo>
                <a:lnTo>
                  <a:pt x="77" y="89"/>
                </a:lnTo>
                <a:lnTo>
                  <a:pt x="0" y="89"/>
                </a:lnTo>
                <a:lnTo>
                  <a:pt x="38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5544344" y="2724151"/>
            <a:ext cx="119063" cy="142875"/>
          </a:xfrm>
          <a:custGeom>
            <a:avLst/>
            <a:gdLst>
              <a:gd name="T0" fmla="*/ 37 w 75"/>
              <a:gd name="T1" fmla="*/ 0 h 90"/>
              <a:gd name="T2" fmla="*/ 74 w 75"/>
              <a:gd name="T3" fmla="*/ 89 h 90"/>
              <a:gd name="T4" fmla="*/ 0 w 75"/>
              <a:gd name="T5" fmla="*/ 89 h 90"/>
              <a:gd name="T6" fmla="*/ 37 w 75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90">
                <a:moveTo>
                  <a:pt x="37" y="0"/>
                </a:moveTo>
                <a:lnTo>
                  <a:pt x="74" y="89"/>
                </a:lnTo>
                <a:lnTo>
                  <a:pt x="0" y="89"/>
                </a:lnTo>
                <a:lnTo>
                  <a:pt x="37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6271419" y="2871788"/>
            <a:ext cx="117475" cy="139700"/>
          </a:xfrm>
          <a:custGeom>
            <a:avLst/>
            <a:gdLst>
              <a:gd name="T0" fmla="*/ 37 w 74"/>
              <a:gd name="T1" fmla="*/ 0 h 88"/>
              <a:gd name="T2" fmla="*/ 73 w 74"/>
              <a:gd name="T3" fmla="*/ 87 h 88"/>
              <a:gd name="T4" fmla="*/ 0 w 74"/>
              <a:gd name="T5" fmla="*/ 87 h 88"/>
              <a:gd name="T6" fmla="*/ 37 w 74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37" y="0"/>
                </a:moveTo>
                <a:lnTo>
                  <a:pt x="73" y="87"/>
                </a:lnTo>
                <a:lnTo>
                  <a:pt x="0" y="87"/>
                </a:lnTo>
                <a:lnTo>
                  <a:pt x="37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709569" y="3182938"/>
            <a:ext cx="122238" cy="138113"/>
          </a:xfrm>
          <a:custGeom>
            <a:avLst/>
            <a:gdLst>
              <a:gd name="T0" fmla="*/ 37 w 77"/>
              <a:gd name="T1" fmla="*/ 0 h 87"/>
              <a:gd name="T2" fmla="*/ 76 w 77"/>
              <a:gd name="T3" fmla="*/ 86 h 87"/>
              <a:gd name="T4" fmla="*/ 0 w 77"/>
              <a:gd name="T5" fmla="*/ 86 h 87"/>
              <a:gd name="T6" fmla="*/ 37 w 77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87">
                <a:moveTo>
                  <a:pt x="37" y="0"/>
                </a:moveTo>
                <a:lnTo>
                  <a:pt x="76" y="86"/>
                </a:lnTo>
                <a:lnTo>
                  <a:pt x="0" y="86"/>
                </a:lnTo>
                <a:lnTo>
                  <a:pt x="37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6952457" y="3584576"/>
            <a:ext cx="119062" cy="139700"/>
          </a:xfrm>
          <a:custGeom>
            <a:avLst/>
            <a:gdLst>
              <a:gd name="T0" fmla="*/ 37 w 75"/>
              <a:gd name="T1" fmla="*/ 0 h 88"/>
              <a:gd name="T2" fmla="*/ 74 w 75"/>
              <a:gd name="T3" fmla="*/ 87 h 88"/>
              <a:gd name="T4" fmla="*/ 0 w 75"/>
              <a:gd name="T5" fmla="*/ 87 h 88"/>
              <a:gd name="T6" fmla="*/ 37 w 75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88">
                <a:moveTo>
                  <a:pt x="37" y="0"/>
                </a:moveTo>
                <a:lnTo>
                  <a:pt x="74" y="87"/>
                </a:lnTo>
                <a:lnTo>
                  <a:pt x="0" y="87"/>
                </a:lnTo>
                <a:lnTo>
                  <a:pt x="37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7058819" y="4049713"/>
            <a:ext cx="120650" cy="139700"/>
          </a:xfrm>
          <a:custGeom>
            <a:avLst/>
            <a:gdLst>
              <a:gd name="T0" fmla="*/ 38 w 76"/>
              <a:gd name="T1" fmla="*/ 0 h 88"/>
              <a:gd name="T2" fmla="*/ 75 w 76"/>
              <a:gd name="T3" fmla="*/ 87 h 88"/>
              <a:gd name="T4" fmla="*/ 0 w 76"/>
              <a:gd name="T5" fmla="*/ 87 h 88"/>
              <a:gd name="T6" fmla="*/ 38 w 76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88">
                <a:moveTo>
                  <a:pt x="38" y="0"/>
                </a:moveTo>
                <a:lnTo>
                  <a:pt x="75" y="87"/>
                </a:lnTo>
                <a:lnTo>
                  <a:pt x="0" y="87"/>
                </a:lnTo>
                <a:lnTo>
                  <a:pt x="38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7141369" y="4525963"/>
            <a:ext cx="120650" cy="144463"/>
          </a:xfrm>
          <a:custGeom>
            <a:avLst/>
            <a:gdLst>
              <a:gd name="T0" fmla="*/ 37 w 76"/>
              <a:gd name="T1" fmla="*/ 0 h 91"/>
              <a:gd name="T2" fmla="*/ 75 w 76"/>
              <a:gd name="T3" fmla="*/ 90 h 91"/>
              <a:gd name="T4" fmla="*/ 0 w 76"/>
              <a:gd name="T5" fmla="*/ 90 h 91"/>
              <a:gd name="T6" fmla="*/ 37 w 76"/>
              <a:gd name="T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91">
                <a:moveTo>
                  <a:pt x="37" y="0"/>
                </a:moveTo>
                <a:lnTo>
                  <a:pt x="75" y="90"/>
                </a:lnTo>
                <a:lnTo>
                  <a:pt x="0" y="90"/>
                </a:lnTo>
                <a:lnTo>
                  <a:pt x="37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2653507" y="2760663"/>
            <a:ext cx="107950" cy="130175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3650457" y="2765426"/>
            <a:ext cx="114300" cy="13335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4618832" y="2798763"/>
            <a:ext cx="112712" cy="134938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5537994" y="2889251"/>
            <a:ext cx="109538" cy="13335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6" name="Oval 64"/>
          <p:cNvSpPr>
            <a:spLocks noChangeArrowheads="1"/>
          </p:cNvSpPr>
          <p:nvPr/>
        </p:nvSpPr>
        <p:spPr bwMode="auto">
          <a:xfrm>
            <a:off x="6265069" y="3063876"/>
            <a:ext cx="111125" cy="134937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>
            <a:off x="6703219" y="3382963"/>
            <a:ext cx="114300" cy="13335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6947694" y="3784601"/>
            <a:ext cx="107950" cy="131762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7052469" y="4243388"/>
            <a:ext cx="112713" cy="131763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7136607" y="4706938"/>
            <a:ext cx="114300" cy="134938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71" name="Group 69"/>
          <p:cNvGrpSpPr>
            <a:grpSpLocks/>
          </p:cNvGrpSpPr>
          <p:nvPr/>
        </p:nvGrpSpPr>
        <p:grpSpPr bwMode="auto">
          <a:xfrm>
            <a:off x="1470819" y="1866901"/>
            <a:ext cx="431800" cy="3511550"/>
            <a:chOff x="872" y="1013"/>
            <a:chExt cx="272" cy="2212"/>
          </a:xfrm>
        </p:grpSpPr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872" y="2975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10</a:t>
              </a: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872" y="2648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15</a:t>
              </a: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872" y="231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20</a:t>
              </a: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872" y="1997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25</a:t>
              </a: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872" y="1668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30</a:t>
              </a: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872" y="1341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35</a:t>
              </a: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872" y="1013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40</a:t>
              </a:r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1786732" y="5281613"/>
            <a:ext cx="5622925" cy="396875"/>
            <a:chOff x="1071" y="3164"/>
            <a:chExt cx="3542" cy="250"/>
          </a:xfrm>
        </p:grpSpPr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071" y="3164"/>
              <a:ext cx="3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-10</a:t>
              </a: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762" y="3164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-5</a:t>
              </a: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458" y="3164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0</a:t>
              </a: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3098" y="3164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5</a:t>
              </a: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695" y="3164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10</a:t>
              </a: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4341" y="3164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ko-KR" altLang="en-US" sz="2000" b="1">
                  <a:solidFill>
                    <a:srgbClr val="000000"/>
                  </a:solidFill>
                  <a:latin typeface="Arial" pitchFamily="34" charset="0"/>
                  <a:ea typeface="BatangChe" pitchFamily="49" charset="-127"/>
                </a:rPr>
                <a:t>15</a:t>
              </a:r>
            </a:p>
          </p:txBody>
        </p:sp>
      </p:grp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3760788" y="5729805"/>
            <a:ext cx="189474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 rtl="1" eaLnBrk="0" hangingPunct="0"/>
            <a:r>
              <a:rPr lang="fa-IR" altLang="ko-KR" b="1" dirty="0" smtClean="0">
                <a:latin typeface="Arial" pitchFamily="34" charset="0"/>
                <a:ea typeface="Dotum" pitchFamily="34" charset="-127"/>
                <a:cs typeface="B Nazanin" pitchFamily="2" charset="-78"/>
              </a:rPr>
              <a:t>توان خروجی </a:t>
            </a:r>
            <a:r>
              <a:rPr lang="en-US" altLang="ko-KR" b="1" dirty="0" smtClean="0">
                <a:latin typeface="Arial" pitchFamily="34" charset="0"/>
                <a:ea typeface="Dotum" pitchFamily="34" charset="-127"/>
              </a:rPr>
              <a:t>[</a:t>
            </a:r>
            <a:r>
              <a:rPr lang="en-US" altLang="ko-KR" b="1" dirty="0" err="1" smtClean="0">
                <a:latin typeface="Arial" pitchFamily="34" charset="0"/>
                <a:ea typeface="Dotum" pitchFamily="34" charset="-127"/>
              </a:rPr>
              <a:t>dBm</a:t>
            </a:r>
            <a:r>
              <a:rPr lang="en-US" altLang="ko-KR" b="1" dirty="0">
                <a:latin typeface="Arial" pitchFamily="34" charset="0"/>
                <a:ea typeface="Dotum" pitchFamily="34" charset="-127"/>
              </a:rPr>
              <a:t>]</a:t>
            </a:r>
          </a:p>
        </p:txBody>
      </p: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5512594" y="3589338"/>
            <a:ext cx="1247775" cy="835025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altLang="ko-KR">
                <a:latin typeface="Arial" pitchFamily="34" charset="0"/>
                <a:ea typeface="Dotum" pitchFamily="34" charset="-127"/>
              </a:rPr>
              <a:t>in-line</a:t>
            </a:r>
          </a:p>
          <a:p>
            <a:pPr defTabSz="762000" eaLnBrk="0" hangingPunct="0"/>
            <a:r>
              <a:rPr lang="en-US" altLang="ko-KR">
                <a:latin typeface="Arial" pitchFamily="34" charset="0"/>
                <a:ea typeface="Dotum" pitchFamily="34" charset="-127"/>
              </a:rPr>
              <a:t>amplifier</a:t>
            </a:r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>
            <a:off x="6846094" y="1970088"/>
            <a:ext cx="1247775" cy="835025"/>
          </a:xfrm>
          <a:prstGeom prst="rect">
            <a:avLst/>
          </a:prstGeom>
          <a:solidFill>
            <a:srgbClr val="F95AB7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altLang="ko-KR">
                <a:solidFill>
                  <a:schemeClr val="tx2"/>
                </a:solidFill>
                <a:latin typeface="Arial" pitchFamily="34" charset="0"/>
                <a:ea typeface="Dotum" pitchFamily="34" charset="-127"/>
              </a:rPr>
              <a:t>Booster</a:t>
            </a:r>
          </a:p>
          <a:p>
            <a:pPr defTabSz="762000" eaLnBrk="0" hangingPunct="0"/>
            <a:r>
              <a:rPr lang="en-US" altLang="ko-KR">
                <a:solidFill>
                  <a:schemeClr val="tx2"/>
                </a:solidFill>
                <a:latin typeface="Arial" pitchFamily="34" charset="0"/>
                <a:ea typeface="Dotum" pitchFamily="34" charset="-127"/>
              </a:rPr>
              <a:t>amplifier</a:t>
            </a: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2921794" y="3341688"/>
            <a:ext cx="1817688" cy="469900"/>
          </a:xfrm>
          <a:prstGeom prst="rect">
            <a:avLst/>
          </a:prstGeom>
          <a:solidFill>
            <a:srgbClr val="A3F25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altLang="ko-KR" dirty="0">
                <a:latin typeface="Arial" pitchFamily="34" charset="0"/>
                <a:ea typeface="Dotum" pitchFamily="34" charset="-127"/>
              </a:rPr>
              <a:t>preamplifier</a:t>
            </a: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 rot="16200000">
            <a:off x="435279" y="3580244"/>
            <a:ext cx="103554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 rtl="1" eaLnBrk="0" hangingPunct="0"/>
            <a:r>
              <a:rPr lang="fa-IR" altLang="ko-KR" b="1" dirty="0" smtClean="0">
                <a:latin typeface="Arial" pitchFamily="34" charset="0"/>
                <a:ea typeface="Dotum" pitchFamily="34" charset="-127"/>
                <a:cs typeface="B Nazanin" pitchFamily="2" charset="-78"/>
              </a:rPr>
              <a:t>بهره </a:t>
            </a:r>
            <a:r>
              <a:rPr lang="en-US" altLang="ko-KR" b="1" dirty="0" smtClean="0">
                <a:latin typeface="Arial" pitchFamily="34" charset="0"/>
                <a:ea typeface="Dotum" pitchFamily="34" charset="-127"/>
              </a:rPr>
              <a:t>[dB]</a:t>
            </a:r>
            <a:endParaRPr lang="en-US" altLang="ko-KR" b="1" dirty="0">
              <a:latin typeface="Arial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9840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کاربردهای  تقویت کننده‌های نوری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323850" y="1524000"/>
            <a:ext cx="8534400" cy="4613275"/>
            <a:chOff x="204" y="960"/>
            <a:chExt cx="5376" cy="2906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212" y="968"/>
              <a:ext cx="5360" cy="2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500" y="978"/>
              <a:ext cx="0" cy="23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2796" y="96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4176" y="960"/>
              <a:ext cx="0" cy="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204" y="1591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04" y="206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16" y="2496"/>
              <a:ext cx="5364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flipV="1">
              <a:off x="216" y="2880"/>
              <a:ext cx="5364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206" y="1600"/>
              <a:ext cx="1221" cy="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Booster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amplifier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Preamplifier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en-US" altLang="ko-KR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In-line 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amplifier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Remote pump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amplifier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1533" y="970"/>
              <a:ext cx="1142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Improvement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in gain(dB)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4214" y="964"/>
              <a:ext cx="965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Key 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technology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2966" y="964"/>
              <a:ext cx="1142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Improvement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in length(km)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1533" y="1606"/>
              <a:ext cx="1122" cy="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10  - 15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ko-KR" altLang="en-US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5 - 10 (</a:t>
              </a:r>
              <a:r>
                <a:rPr lang="en-US" altLang="ko-KR">
                  <a:latin typeface="Arial" pitchFamily="34" charset="0"/>
                  <a:ea typeface="Dotum" pitchFamily="34" charset="-127"/>
                </a:rPr>
                <a:t>APD)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10 - 15 (PIN)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15 - 30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en-US" altLang="ko-KR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5 - 15 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3002" y="1600"/>
              <a:ext cx="758" cy="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40 - 60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ko-KR" altLang="en-US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20 - 40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40- 60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60 - 120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ko-KR" altLang="en-US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ko-KR" altLang="en-US">
                  <a:latin typeface="Arial" pitchFamily="34" charset="0"/>
                  <a:ea typeface="Dotum" pitchFamily="34" charset="-127"/>
                </a:rPr>
                <a:t>30 - 60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4214" y="1600"/>
              <a:ext cx="1261" cy="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High efficiency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en-US" altLang="ko-KR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Low noise</a:t>
              </a:r>
            </a:p>
            <a:p>
              <a:pPr defTabSz="762000" eaLnBrk="0" hangingPunct="0">
                <a:lnSpc>
                  <a:spcPct val="120000"/>
                </a:lnSpc>
              </a:pPr>
              <a:endParaRPr lang="en-US" altLang="ko-KR">
                <a:latin typeface="Arial" pitchFamily="34" charset="0"/>
                <a:ea typeface="Dotum" pitchFamily="34" charset="-127"/>
              </a:endParaRP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Low noise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Supervisory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High pumping</a:t>
              </a:r>
            </a:p>
            <a:p>
              <a:pPr defTabSz="762000" eaLnBrk="0" hangingPunct="0">
                <a:lnSpc>
                  <a:spcPct val="120000"/>
                </a:lnSpc>
              </a:pPr>
              <a:r>
                <a:rPr lang="en-US" altLang="ko-KR">
                  <a:latin typeface="Arial" pitchFamily="34" charset="0"/>
                  <a:ea typeface="Dotum" pitchFamily="34" charset="-127"/>
                </a:rPr>
                <a:t>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556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">
  <a:themeElements>
    <a:clrScheme name="ParentOpnH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entOpnH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arentOpnH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TP001017070</AuthoringAssetId>
    <AssetId xmlns="145c5697-5eb5-440b-b2f1-a8273fb59250">TS001017070</AssetId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D23F7-79C4-4B60-979A-61D517EF3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CE59590-28BF-4F67-8582-A3CC8DB1AAA7}">
  <ds:schemaRefs>
    <ds:schemaRef ds:uri="http://purl.org/dc/dcmitype/"/>
    <ds:schemaRef ds:uri="http://schemas.microsoft.com/office/infopath/2007/PartnerControls"/>
    <ds:schemaRef ds:uri="http://www.w3.org/XML/1998/namespace"/>
    <ds:schemaRef ds:uri="145c5697-5eb5-440b-b2f1-a8273fb5925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93253C-1963-4CF5-9459-C9EA6FE5B7B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58E0CDD-9A4C-43D8-BAED-DAAE331BF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948</Words>
  <Application>Microsoft Office PowerPoint</Application>
  <PresentationFormat>On-screen Show (4:3)</PresentationFormat>
  <Paragraphs>253</Paragraphs>
  <Slides>26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</vt:lpstr>
      <vt:lpstr>Microsoft Visio Drawing</vt:lpstr>
      <vt:lpstr>تقویت کننده‌های نوری</vt:lpstr>
      <vt:lpstr>فهرست</vt:lpstr>
      <vt:lpstr>سیستم ها مخابرات نوری قدیمی</vt:lpstr>
      <vt:lpstr>چرا تقویت کننده‌های نوری</vt:lpstr>
      <vt:lpstr>تاریخچه</vt:lpstr>
      <vt:lpstr>طبقه بندی تقویت کننده‌های نوری</vt:lpstr>
      <vt:lpstr>کاربردهای  تقویت کننده‌های نوری</vt:lpstr>
      <vt:lpstr>کاربردهای  تقویت کننده‌های نوری</vt:lpstr>
      <vt:lpstr>کاربردهای  تقویت کننده‌های نوری</vt:lpstr>
      <vt:lpstr>Erbium-Doped Fiber Amplifiers</vt:lpstr>
      <vt:lpstr> Erbium-Doped Fiber Amplifiers</vt:lpstr>
      <vt:lpstr>Erbium-Doped Fiber Amplifiers</vt:lpstr>
      <vt:lpstr>  Erbium-Doped Fiber Amplifiers</vt:lpstr>
      <vt:lpstr> Erbium-Doped Fiber Amplifiers</vt:lpstr>
      <vt:lpstr> Erbium-Doped Fiber Amplifiers</vt:lpstr>
      <vt:lpstr> Erbium-Doped Fiber Amplifiers</vt:lpstr>
      <vt:lpstr> Erbium-Doped Fiber Amplifiers</vt:lpstr>
      <vt:lpstr> Erbium-Doped Fiber Amplifiers</vt:lpstr>
      <vt:lpstr> Erbium-Doped Fiber Amplifiers</vt:lpstr>
      <vt:lpstr>تقویت کننده‌های نوری جدید</vt:lpstr>
      <vt:lpstr>تقویت کننده‌های نوری جدید</vt:lpstr>
      <vt:lpstr>PowerPoint Presentation</vt:lpstr>
      <vt:lpstr>بهنای باند بهره در تقویت کننده‌های نوری</vt:lpstr>
      <vt:lpstr>جمع بندی</vt:lpstr>
      <vt:lpstr>مراجع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MicroElectroMechanical Systems (MEMS)</dc:title>
  <dc:creator>Lenovo</dc:creator>
  <cp:lastModifiedBy>Faraday Ty</cp:lastModifiedBy>
  <cp:revision>241</cp:revision>
  <cp:lastPrinted>2014-04-25T22:08:30Z</cp:lastPrinted>
  <dcterms:created xsi:type="dcterms:W3CDTF">2014-03-25T08:16:13Z</dcterms:created>
  <dcterms:modified xsi:type="dcterms:W3CDTF">2014-12-29T05:21:51Z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BugNumber">
    <vt:lpwstr>485569L</vt:lpwstr>
  </property>
  <property fmtid="{D5CDD505-2E9C-101B-9397-08002B2CF9AE}" pid="5" name="TPInstallLocation">
    <vt:lpwstr>{My Templates}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/n {FilePath}</vt:lpwstr>
  </property>
  <property fmtid="{D5CDD505-2E9C-101B-9397-08002B2CF9AE}" pid="12" name="AssetId">
    <vt:lpwstr>TS001017070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Class open house presentation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Class open house presentation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UALocComments">
    <vt:lpwstr>UpdatesNotHO13. NoFix_xCubeTransition. retrofitted content (updated designs)</vt:lpwstr>
  </property>
  <property fmtid="{D5CDD505-2E9C-101B-9397-08002B2CF9AE}" pid="28" name="Applications">
    <vt:lpwstr>79;#Template 12;#184;#Office 2000;#182;#Office XP;#65;#Microsoft Office PowerPoint 2007;#64;#PowerPoint 2003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Premium Exception Oct. 2003_x000d_
_x000d_
Design Pass complete.</vt:lpwstr>
  </property>
  <property fmtid="{D5CDD505-2E9C-101B-9397-08002B2CF9AE}" pid="34" name="PublishStatusLookup">
    <vt:lpwstr>258360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TPClientViewer">
    <vt:lpwstr>Microsoft Office PowerPoint</vt:lpwstr>
  </property>
  <property fmtid="{D5CDD505-2E9C-101B-9397-08002B2CF9AE}" pid="38" name="APTrustLevel">
    <vt:lpwstr>1.00000000000000</vt:lpwstr>
  </property>
  <property fmtid="{D5CDD505-2E9C-101B-9397-08002B2CF9AE}" pid="39" name="TrustLevel">
    <vt:lpwstr>Microsoft Managed Content</vt:lpwstr>
  </property>
  <property fmtid="{D5CDD505-2E9C-101B-9397-08002B2CF9AE}" pid="40" name="Content Type">
    <vt:lpwstr>OOFile</vt:lpwstr>
  </property>
  <property fmtid="{D5CDD505-2E9C-101B-9397-08002B2CF9AE}" pid="41" name="AuthoringAssetId">
    <vt:lpwstr>TP001017070</vt:lpwstr>
  </property>
  <property fmtid="{D5CDD505-2E9C-101B-9397-08002B2CF9AE}" pid="42" name="NumericAssetId">
    <vt:lpwstr/>
  </property>
  <property fmtid="{D5CDD505-2E9C-101B-9397-08002B2CF9AE}" pid="43" name="AppVer">
    <vt:lpwstr/>
  </property>
</Properties>
</file>